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5"/>
  </p:notesMasterIdLst>
  <p:sldIdLst>
    <p:sldId id="256" r:id="rId3"/>
    <p:sldId id="365" r:id="rId4"/>
    <p:sldId id="302" r:id="rId5"/>
    <p:sldId id="305" r:id="rId6"/>
    <p:sldId id="309" r:id="rId7"/>
    <p:sldId id="310" r:id="rId8"/>
    <p:sldId id="349" r:id="rId9"/>
    <p:sldId id="367" r:id="rId10"/>
    <p:sldId id="317" r:id="rId11"/>
    <p:sldId id="318" r:id="rId12"/>
    <p:sldId id="350" r:id="rId13"/>
    <p:sldId id="364" r:id="rId14"/>
    <p:sldId id="320" r:id="rId15"/>
    <p:sldId id="322" r:id="rId16"/>
    <p:sldId id="304" r:id="rId17"/>
    <p:sldId id="368" r:id="rId18"/>
    <p:sldId id="352" r:id="rId19"/>
    <p:sldId id="326" r:id="rId20"/>
    <p:sldId id="353" r:id="rId21"/>
    <p:sldId id="343" r:id="rId22"/>
    <p:sldId id="369" r:id="rId23"/>
    <p:sldId id="329" r:id="rId24"/>
    <p:sldId id="354" r:id="rId25"/>
    <p:sldId id="383" r:id="rId26"/>
    <p:sldId id="386" r:id="rId27"/>
    <p:sldId id="356" r:id="rId28"/>
    <p:sldId id="387" r:id="rId29"/>
    <p:sldId id="376" r:id="rId30"/>
    <p:sldId id="333" r:id="rId31"/>
    <p:sldId id="374" r:id="rId32"/>
    <p:sldId id="388" r:id="rId33"/>
    <p:sldId id="335" r:id="rId34"/>
    <p:sldId id="389" r:id="rId35"/>
    <p:sldId id="337" r:id="rId36"/>
    <p:sldId id="370" r:id="rId37"/>
    <p:sldId id="380" r:id="rId38"/>
    <p:sldId id="373" r:id="rId39"/>
    <p:sldId id="372" r:id="rId40"/>
    <p:sldId id="339" r:id="rId41"/>
    <p:sldId id="340" r:id="rId42"/>
    <p:sldId id="363" r:id="rId43"/>
    <p:sldId id="362" r:id="rId4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16DCDF-BE3F-4673-9B9A-2F90DF79AC7C}" v="3" dt="2021-10-08T17:38:34.8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9824" autoAdjust="0"/>
  </p:normalViewPr>
  <p:slideViewPr>
    <p:cSldViewPr snapToGrid="0">
      <p:cViewPr varScale="1">
        <p:scale>
          <a:sx n="77" d="100"/>
          <a:sy n="77" d="100"/>
        </p:scale>
        <p:origin x="912" y="62"/>
      </p:cViewPr>
      <p:guideLst/>
    </p:cSldViewPr>
  </p:slideViewPr>
  <p:notesTextViewPr>
    <p:cViewPr>
      <p:scale>
        <a:sx n="1" d="1"/>
        <a:sy n="1" d="1"/>
      </p:scale>
      <p:origin x="0" y="-936"/>
    </p:cViewPr>
  </p:notesTextViewPr>
  <p:notesViewPr>
    <p:cSldViewPr snapToGrid="0">
      <p:cViewPr varScale="1">
        <p:scale>
          <a:sx n="55" d="100"/>
          <a:sy n="55" d="100"/>
        </p:scale>
        <p:origin x="1314"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 Id="rId51" Type="http://schemas.microsoft.com/office/2015/10/relationships/revisionInfo" Target="revisionInfo.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 Snyder" userId="271aedd9955d30a9" providerId="LiveId" clId="{2116DCDF-BE3F-4673-9B9A-2F90DF79AC7C}"/>
    <pc:docChg chg="modSld">
      <pc:chgData name="Will Snyder" userId="271aedd9955d30a9" providerId="LiveId" clId="{2116DCDF-BE3F-4673-9B9A-2F90DF79AC7C}" dt="2021-10-08T17:20:33.541" v="4" actId="732"/>
      <pc:docMkLst>
        <pc:docMk/>
      </pc:docMkLst>
      <pc:sldChg chg="modSp mod">
        <pc:chgData name="Will Snyder" userId="271aedd9955d30a9" providerId="LiveId" clId="{2116DCDF-BE3F-4673-9B9A-2F90DF79AC7C}" dt="2021-10-08T17:20:33.541" v="4" actId="732"/>
        <pc:sldMkLst>
          <pc:docMk/>
          <pc:sldMk cId="228791606" sldId="305"/>
        </pc:sldMkLst>
        <pc:picChg chg="mod modCrop">
          <ac:chgData name="Will Snyder" userId="271aedd9955d30a9" providerId="LiveId" clId="{2116DCDF-BE3F-4673-9B9A-2F90DF79AC7C}" dt="2021-10-08T17:20:33.541" v="4" actId="732"/>
          <ac:picMkLst>
            <pc:docMk/>
            <pc:sldMk cId="228791606" sldId="305"/>
            <ac:picMk id="3" creationId="{7EBF8077-F48C-453F-BF38-968E8D107CC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ADDA9BC-AB96-4E89-AF34-9E8E0B43B3ED}" type="datetimeFigureOut">
              <a:rPr lang="en-US" smtClean="0"/>
              <a:t>10/6/2021</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5E36CCE-3891-44BC-A987-F29B29A384AD}" type="slidenum">
              <a:rPr lang="en-US" smtClean="0"/>
              <a:t>‹#›</a:t>
            </a:fld>
            <a:endParaRPr lang="en-US" dirty="0"/>
          </a:p>
        </p:txBody>
      </p:sp>
    </p:spTree>
    <p:extLst>
      <p:ext uri="{BB962C8B-B14F-4D97-AF65-F5344CB8AC3E}">
        <p14:creationId xmlns:p14="http://schemas.microsoft.com/office/powerpoint/2010/main" val="2660669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malegislature.gov/Laws/SessionLaws/Acts/2018/Chapter296"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google.com/earth/"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www.mass.gov/service-details/oliver-the-massgis-online-data-viewer"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naaee.org/our-work/programs/guidelines-excellence"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ea typeface="Calibri" panose="020F0502020204030204" pitchFamily="34" charset="0"/>
                <a:cs typeface="Times New Roman" panose="02020603050405020304" pitchFamily="18" charset="0"/>
              </a:rPr>
              <a:t>Civic Engagement in Local Environmental Issues:  Some Massachusetts Envirothon Program Experiences</a:t>
            </a:r>
          </a:p>
          <a:p>
            <a:r>
              <a:rPr lang="en-US" dirty="0">
                <a:latin typeface="Calibri" panose="020F0502020204030204" pitchFamily="34" charset="0"/>
                <a:ea typeface="Calibri" panose="020F0502020204030204" pitchFamily="34" charset="0"/>
                <a:cs typeface="Times New Roman" panose="02020603050405020304" pitchFamily="18" charset="0"/>
              </a:rPr>
              <a:t> </a:t>
            </a:r>
          </a:p>
          <a:p>
            <a:r>
              <a:rPr lang="en-US" dirty="0">
                <a:latin typeface="Calibri" panose="020F0502020204030204" pitchFamily="34" charset="0"/>
                <a:ea typeface="Calibri" panose="020F0502020204030204" pitchFamily="34" charset="0"/>
                <a:cs typeface="Times New Roman" panose="02020603050405020304" pitchFamily="18" charset="0"/>
              </a:rPr>
              <a:t> </a:t>
            </a:r>
          </a:p>
          <a:p>
            <a:r>
              <a:rPr lang="en-US" dirty="0">
                <a:latin typeface="Calibri" panose="020F0502020204030204" pitchFamily="34" charset="0"/>
                <a:ea typeface="Calibri" panose="020F0502020204030204" pitchFamily="34" charset="0"/>
                <a:cs typeface="Times New Roman" panose="02020603050405020304" pitchFamily="18" charset="0"/>
              </a:rPr>
              <a:t>This workshop will share experiences, questions, and insights gained from two decades of encouraging Massachusetts high school youth-led community research and action related to local environmental issues.</a:t>
            </a:r>
          </a:p>
          <a:p>
            <a:pPr marL="0" marR="0">
              <a:spcBef>
                <a:spcPts val="0"/>
              </a:spcBef>
              <a:spcAft>
                <a:spcPts val="0"/>
              </a:spcAft>
            </a:pPr>
            <a:r>
              <a:rPr lang="en-US" dirty="0">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In the workshop description we said we would</a:t>
            </a:r>
            <a:r>
              <a:rPr lang="en-US" sz="1200" dirty="0">
                <a:effectLst/>
                <a:latin typeface="Calibri" panose="020F0502020204030204" pitchFamily="34" charset="0"/>
                <a:ea typeface="Calibri" panose="020F0502020204030204" pitchFamily="34" charset="0"/>
              </a:rPr>
              <a:t> focus on four areas of Envirothon experience relevant to civic engagement projects, but it’s clear that one hour is not enough time to cover it all.  We would be happy to talk with you about any of these topics beyond this workshop.  </a:t>
            </a:r>
          </a:p>
          <a:p>
            <a:pPr marL="0" marR="0">
              <a:spcBef>
                <a:spcPts val="0"/>
              </a:spcBef>
              <a:spcAft>
                <a:spcPts val="0"/>
              </a:spcAft>
            </a:pPr>
            <a:endParaRPr lang="en-US" sz="12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200" dirty="0">
                <a:effectLst/>
                <a:latin typeface="Calibri" panose="020F0502020204030204" pitchFamily="34" charset="0"/>
                <a:ea typeface="Calibri" panose="020F0502020204030204" pitchFamily="34" charset="0"/>
              </a:rPr>
              <a:t>: 1) the rewards/challenges of making and sustaining connections with community resource people and organizations, 2) the variety of forms that "student-led" learning can take, and the roles that adult advisors and teamwork can play, 3) the importance of in-depth community research before taking action, and 4) the challenges/opportunities that interdisciplinary environmental issues offer.</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1</a:t>
            </a:fld>
            <a:endParaRPr lang="en-US" dirty="0"/>
          </a:p>
        </p:txBody>
      </p:sp>
    </p:spTree>
    <p:extLst>
      <p:ext uri="{BB962C8B-B14F-4D97-AF65-F5344CB8AC3E}">
        <p14:creationId xmlns:p14="http://schemas.microsoft.com/office/powerpoint/2010/main" val="36391534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For this hour we will focus in particular on the community research experience:</a:t>
            </a:r>
          </a:p>
          <a:p>
            <a:pPr marL="349415" marR="0" lvl="0" indent="-349415"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How it creates a strong foundation for civic engagement projects</a:t>
            </a:r>
          </a:p>
          <a:p>
            <a:pPr marL="349415" marR="0" lvl="0" indent="-349415"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How it can encourage integrated civic and science learning </a:t>
            </a:r>
          </a:p>
          <a:p>
            <a:pPr marL="349415" marR="0" lvl="0" indent="-349415"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How it can be key to building lasting community connections and partnerships.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2</a:t>
            </a:fld>
            <a:endParaRPr lang="en-US" dirty="0"/>
          </a:p>
        </p:txBody>
      </p:sp>
    </p:spTree>
    <p:extLst>
      <p:ext uri="{BB962C8B-B14F-4D97-AF65-F5344CB8AC3E}">
        <p14:creationId xmlns:p14="http://schemas.microsoft.com/office/powerpoint/2010/main" val="1214335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ea typeface="Calibri" panose="020F0502020204030204" pitchFamily="34" charset="0"/>
                <a:cs typeface="Times New Roman" panose="02020603050405020304" pitchFamily="18" charset="0"/>
              </a:rPr>
              <a:t>If we were in a face-to-face workshop, I would ask you to turn to your neighbor and share your current questions, concerns, and enthusiasms about community research and community connections for civic engagement.  In this case, we encourage you to participate via the chat function.  We will be keeping an eye on it throughout.</a:t>
            </a:r>
          </a:p>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3</a:t>
            </a:fld>
            <a:endParaRPr lang="en-US" dirty="0"/>
          </a:p>
        </p:txBody>
      </p:sp>
    </p:spTree>
    <p:extLst>
      <p:ext uri="{BB962C8B-B14F-4D97-AF65-F5344CB8AC3E}">
        <p14:creationId xmlns:p14="http://schemas.microsoft.com/office/powerpoint/2010/main" val="4201252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ea typeface="Calibri" panose="020F0502020204030204" pitchFamily="34" charset="0"/>
                <a:cs typeface="Times New Roman" panose="02020603050405020304" pitchFamily="18" charset="0"/>
              </a:rPr>
              <a:t>The </a:t>
            </a:r>
            <a:r>
              <a:rPr lang="en-US" dirty="0">
                <a:latin typeface="Calibri" panose="020F0502020204030204" pitchFamily="34" charset="0"/>
                <a:ea typeface="Times New Roman" panose="02020603050405020304" pitchFamily="18" charset="0"/>
              </a:rPr>
              <a:t>Massachusetts Envirothon is an environmental education program for high school students, emphasizing hands-on, team-oriented problem solving and community involvement that introduces young people to natural resource management and civic engagement.</a:t>
            </a:r>
          </a:p>
          <a:p>
            <a:endParaRPr lang="en-US" sz="1400" dirty="0">
              <a:latin typeface="Times New Roman" panose="02020603050405020304" pitchFamily="18" charset="0"/>
              <a:ea typeface="Times New Roman" panose="02020603050405020304" pitchFamily="18" charset="0"/>
            </a:endParaRPr>
          </a:p>
          <a:p>
            <a:r>
              <a:rPr lang="en-US" dirty="0">
                <a:latin typeface="Calibri" panose="020F0502020204030204" pitchFamily="34" charset="0"/>
                <a:ea typeface="Times New Roman" panose="02020603050405020304" pitchFamily="18" charset="0"/>
              </a:rPr>
              <a:t>The Envirothon year culminates in a May competition where teams test their skill and knowledge in forest, soil, wildlife, and water resource management.</a:t>
            </a:r>
            <a:endParaRPr lang="en-US" sz="1400" dirty="0">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4</a:t>
            </a:fld>
            <a:endParaRPr lang="en-US" dirty="0"/>
          </a:p>
        </p:txBody>
      </p:sp>
    </p:spTree>
    <p:extLst>
      <p:ext uri="{BB962C8B-B14F-4D97-AF65-F5344CB8AC3E}">
        <p14:creationId xmlns:p14="http://schemas.microsoft.com/office/powerpoint/2010/main" val="2718603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ea typeface="Calibri" panose="020F0502020204030204" pitchFamily="34" charset="0"/>
                <a:cs typeface="Times New Roman" panose="02020603050405020304" pitchFamily="18" charset="0"/>
              </a:rPr>
              <a:t>In the fifth component of the Envirothon, the Current Issue, teams investigate a critical environmental issue as it occurs in their own community. At the May competition, they make a presentation of their findings and recommendations to a panel of judges.  Judges include scientists, resource managers, policy-makers, local officials, and community activists, who give them real world questions and feedback.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dirty="0">
                <a:latin typeface="Calibri" panose="020F0502020204030204" pitchFamily="34" charset="0"/>
                <a:ea typeface="Calibri" panose="020F0502020204030204" pitchFamily="34" charset="0"/>
                <a:cs typeface="Times New Roman" panose="02020603050405020304" pitchFamily="18" charset="0"/>
              </a:rPr>
              <a:t>The Current Issue emphasis is on thorough, wide-ranging research, including field trips, interviews, library and web searches, and town hall visits.   Teams analyze the scientific, management, and policy dimensions of the problems they find, and develop recommendations tailored to the issue as it occurs in their community.</a:t>
            </a:r>
          </a:p>
          <a:p>
            <a:endParaRPr lang="en-US" dirty="0">
              <a:latin typeface="Calibri" panose="020F0502020204030204" pitchFamily="34" charset="0"/>
              <a:cs typeface="Times New Roman" panose="02020603050405020304" pitchFamily="18" charset="0"/>
            </a:endParaRPr>
          </a:p>
          <a:p>
            <a:r>
              <a:rPr lang="en-US" dirty="0">
                <a:latin typeface="Calibri" panose="020F0502020204030204" pitchFamily="34" charset="0"/>
                <a:cs typeface="Times New Roman" panose="02020603050405020304" pitchFamily="18" charset="0"/>
              </a:rPr>
              <a:t>We usually ask them to consider the range of potential actions and then recommend the top priority next step for their community.</a:t>
            </a:r>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5</a:t>
            </a:fld>
            <a:endParaRPr lang="en-US" dirty="0"/>
          </a:p>
        </p:txBody>
      </p:sp>
    </p:spTree>
    <p:extLst>
      <p:ext uri="{BB962C8B-B14F-4D97-AF65-F5344CB8AC3E}">
        <p14:creationId xmlns:p14="http://schemas.microsoft.com/office/powerpoint/2010/main" val="15846842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ea typeface="Calibri" panose="020F0502020204030204" pitchFamily="34" charset="0"/>
                <a:cs typeface="Times New Roman" panose="02020603050405020304" pitchFamily="18" charset="0"/>
              </a:rPr>
              <a:t>The official Envirothon competition concludes with the presentation of their research.  However, each year about half the teams take what they have learned in their research and put it to work in a community action project of their choice or design.</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dirty="0">
                <a:latin typeface="Calibri" panose="020F0502020204030204" pitchFamily="34" charset="0"/>
                <a:ea typeface="Calibri" panose="020F0502020204030204" pitchFamily="34" charset="0"/>
                <a:cs typeface="Times New Roman" panose="02020603050405020304" pitchFamily="18" charset="0"/>
              </a:rPr>
              <a:t>In this slide you see the </a:t>
            </a:r>
            <a:r>
              <a:rPr lang="en-US" dirty="0" err="1">
                <a:latin typeface="Calibri" panose="020F0502020204030204" pitchFamily="34" charset="0"/>
                <a:ea typeface="Calibri" panose="020F0502020204030204" pitchFamily="34" charset="0"/>
                <a:cs typeface="Times New Roman" panose="02020603050405020304" pitchFamily="18" charset="0"/>
              </a:rPr>
              <a:t>Quabbin</a:t>
            </a:r>
            <a:r>
              <a:rPr lang="en-US" dirty="0">
                <a:latin typeface="Calibri" panose="020F0502020204030204" pitchFamily="34" charset="0"/>
                <a:ea typeface="Calibri" panose="020F0502020204030204" pitchFamily="34" charset="0"/>
                <a:cs typeface="Times New Roman" panose="02020603050405020304" pitchFamily="18" charset="0"/>
              </a:rPr>
              <a:t> team volunteering with the East </a:t>
            </a:r>
            <a:r>
              <a:rPr lang="en-US" dirty="0" err="1">
                <a:latin typeface="Calibri" panose="020F0502020204030204" pitchFamily="34" charset="0"/>
                <a:ea typeface="Calibri" panose="020F0502020204030204" pitchFamily="34" charset="0"/>
                <a:cs typeface="Times New Roman" panose="02020603050405020304" pitchFamily="18" charset="0"/>
              </a:rPr>
              <a:t>Quabbin</a:t>
            </a:r>
            <a:r>
              <a:rPr lang="en-US" dirty="0">
                <a:latin typeface="Calibri" panose="020F0502020204030204" pitchFamily="34" charset="0"/>
                <a:ea typeface="Calibri" panose="020F0502020204030204" pitchFamily="34" charset="0"/>
                <a:cs typeface="Times New Roman" panose="02020603050405020304" pitchFamily="18" charset="0"/>
              </a:rPr>
              <a:t> Land Trust, the Brockton team and recognition of their recycling/composting project, and the Springfield Central team testifying in favor of Springfield’s climate action plan.</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dirty="0">
                <a:latin typeface="Calibri" panose="020F0502020204030204" pitchFamily="34" charset="0"/>
                <a:ea typeface="Calibri" panose="020F0502020204030204" pitchFamily="34" charset="0"/>
                <a:cs typeface="Times New Roman" panose="02020603050405020304" pitchFamily="18" charset="0"/>
              </a:rPr>
              <a:t>It is important to note that for these teams, the community action project is a voluntary activity within a voluntary activity.  They choose to engage.  To me that’s an important indicator of empowerment, and something I think we are looking for in civic engagement projects.</a:t>
            </a:r>
          </a:p>
          <a:p>
            <a:r>
              <a:rPr lang="en-US" dirty="0">
                <a:latin typeface="Calibri" panose="020F0502020204030204" pitchFamily="34" charset="0"/>
                <a:ea typeface="Calibri" panose="020F0502020204030204" pitchFamily="34" charset="0"/>
                <a:cs typeface="Times New Roman" panose="02020603050405020304" pitchFamily="18" charset="0"/>
              </a:rPr>
              <a:t> </a:t>
            </a:r>
          </a:p>
          <a:p>
            <a:r>
              <a:rPr lang="en-US" dirty="0">
                <a:latin typeface="Calibri" panose="020F0502020204030204" pitchFamily="34" charset="0"/>
                <a:ea typeface="Calibri" panose="020F0502020204030204" pitchFamily="34" charset="0"/>
                <a:cs typeface="Times New Roman" panose="02020603050405020304" pitchFamily="18" charset="0"/>
              </a:rPr>
              <a:t>Through their research and the process of developing recommendations for what their communities should do about the issue, teams are engaging in several important elements of the civic engagement process outlined in DESE’s Civics Project Guidebook.  </a:t>
            </a:r>
          </a:p>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6</a:t>
            </a:fld>
            <a:endParaRPr lang="en-US" dirty="0"/>
          </a:p>
        </p:txBody>
      </p:sp>
    </p:spTree>
    <p:extLst>
      <p:ext uri="{BB962C8B-B14F-4D97-AF65-F5344CB8AC3E}">
        <p14:creationId xmlns:p14="http://schemas.microsoft.com/office/powerpoint/2010/main" val="1944261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2018 Brockton High School team, soon after their presentation took first place in the Current Issue competition.</a:t>
            </a:r>
          </a:p>
          <a:p>
            <a:endParaRPr lang="en-US" dirty="0"/>
          </a:p>
          <a:p>
            <a:r>
              <a:rPr lang="en-US" dirty="0"/>
              <a:t>Since we are talking about community connection here, I’d like to note as an aside that this team is coached by a partnership of a science teacher at the high school and a staff person at a local land trust.  We’ve seen this kind of inside/outside partnership be very effective in providing community learning opportunities for youth, and connecting it with school.  This is one of the focus areas I wish we had more time to talk about today.  I would be happy to talk with you more.</a:t>
            </a:r>
          </a:p>
          <a:p>
            <a:endParaRPr lang="en-US" dirty="0"/>
          </a:p>
          <a:p>
            <a:r>
              <a:rPr lang="en-US" dirty="0"/>
              <a:t>In any case, I love this picture.  Envirothon’s community research challenge contributed to the experience you see celebrated here.  This is important evidence of success.</a:t>
            </a:r>
          </a:p>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7</a:t>
            </a:fld>
            <a:endParaRPr lang="en-US" dirty="0"/>
          </a:p>
        </p:txBody>
      </p:sp>
    </p:spTree>
    <p:extLst>
      <p:ext uri="{BB962C8B-B14F-4D97-AF65-F5344CB8AC3E}">
        <p14:creationId xmlns:p14="http://schemas.microsoft.com/office/powerpoint/2010/main" val="2036731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As you know, in October 2019, DESE published the Civics Project Guidebook.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The aim was to support the implementation of the 2018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Act to promote and enhance civic engagement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t>
            </a:r>
            <a:r>
              <a:rPr lang="en-US" sz="1200" u="sng" spc="-100" dirty="0">
                <a:solidFill>
                  <a:srgbClr val="0070C0"/>
                </a:solidFill>
                <a:effectLst/>
                <a:latin typeface="Calibri Light" panose="020F0302020204030204" pitchFamily="34" charset="0"/>
                <a:ea typeface="Calibri" panose="020F0502020204030204" pitchFamily="34" charset="0"/>
                <a:cs typeface="Arial" panose="020B0604020202020204" pitchFamily="34" charset="0"/>
                <a:hlinkClick r:id="rId3"/>
              </a:rPr>
              <a:t>Chapter 296 of the Acts of 2018</a:t>
            </a:r>
            <a:r>
              <a:rPr lang="en-US" sz="1200" u="sng" spc="-100" dirty="0">
                <a:solidFill>
                  <a:srgbClr val="0070C0"/>
                </a:solidFill>
                <a:effectLst/>
                <a:latin typeface="Calibri Light" panose="020F0302020204030204" pitchFamily="34" charset="0"/>
                <a:ea typeface="Calibri" panose="020F0502020204030204" pitchFamily="34" charset="0"/>
                <a:cs typeface="Arial" panose="020B0604020202020204" pitchFamily="34" charset="0"/>
              </a:rPr>
              <a:t>.  </a:t>
            </a:r>
            <a:r>
              <a:rPr lang="en-US" sz="1200" b="0" i="0" spc="-100" dirty="0">
                <a:effectLst/>
                <a:latin typeface="Calibri Light" panose="020F0302020204030204" pitchFamily="34" charset="0"/>
                <a:ea typeface="Calibri" panose="020F0502020204030204" pitchFamily="34" charset="0"/>
                <a:cs typeface="Arial" panose="020B0604020202020204" pitchFamily="34" charset="0"/>
              </a:rPr>
              <a:t>The law includes the requirement that </a:t>
            </a:r>
            <a:endParaRPr lang="en-US" sz="1200" spc="-100" dirty="0">
              <a:effectLst/>
              <a:latin typeface="Calibri Light" panose="020F0302020204030204" pitchFamily="34" charset="0"/>
              <a:ea typeface="Calibri" panose="020F0502020204030204" pitchFamily="34" charset="0"/>
              <a:cs typeface="Arial" panose="020B0604020202020204" pitchFamily="34" charset="0"/>
            </a:endParaRPr>
          </a:p>
          <a:p>
            <a:pPr marL="228600" marR="347345">
              <a:lnSpc>
                <a:spcPct val="107000"/>
              </a:lnSpc>
              <a:spcBef>
                <a:spcPts val="0"/>
              </a:spcBef>
              <a:spcAft>
                <a:spcPts val="0"/>
              </a:spcAft>
            </a:pPr>
            <a:endParaRPr lang="en-US" sz="1100" strike="sngStrike" dirty="0">
              <a:effectLst/>
              <a:latin typeface="Calibri" panose="020F0502020204030204" pitchFamily="34" charset="0"/>
              <a:ea typeface="Calibri" panose="020F0502020204030204" pitchFamily="34" charset="0"/>
              <a:cs typeface="Arial" panose="020B0604020202020204" pitchFamily="34" charset="0"/>
            </a:endParaRPr>
          </a:p>
          <a:p>
            <a:r>
              <a:rPr lang="en-US" sz="1200" strike="sngStrike" spc="-100" dirty="0">
                <a:effectLst/>
                <a:latin typeface="Calibri Light" panose="020F0302020204030204" pitchFamily="34" charset="0"/>
                <a:ea typeface="Calibri" panose="020F0502020204030204" pitchFamily="34" charset="0"/>
              </a:rPr>
              <a:t>(</a:t>
            </a:r>
            <a:r>
              <a:rPr lang="en-US" sz="1200" i="1" strike="noStrike" spc="-100" dirty="0">
                <a:effectLst/>
                <a:latin typeface="Calibri Light" panose="020F0302020204030204" pitchFamily="34" charset="0"/>
                <a:ea typeface="Calibri" panose="020F0502020204030204" pitchFamily="34" charset="0"/>
              </a:rPr>
              <a:t>c) Each public school serving students in the eighth grade and each public high school shall provide not less than 1 student-led, non-partisan civics project for each student; . . . </a:t>
            </a:r>
          </a:p>
          <a:p>
            <a:endParaRPr lang="en-US" sz="1200" i="1" strike="noStrike" spc="-100" dirty="0">
              <a:effectLst/>
              <a:latin typeface="Calibri Light" panose="020F0302020204030204" pitchFamily="34" charset="0"/>
              <a:ea typeface="Calibri" panose="020F0502020204030204" pitchFamily="34" charset="0"/>
            </a:endParaRPr>
          </a:p>
          <a:p>
            <a:r>
              <a:rPr lang="en-US" sz="1200" i="1" strike="noStrike" spc="-100" dirty="0">
                <a:effectLst/>
                <a:latin typeface="Calibri Light" panose="020F0302020204030204" pitchFamily="34" charset="0"/>
                <a:ea typeface="Calibri" panose="020F0502020204030204" pitchFamily="34" charset="0"/>
              </a:rPr>
              <a:t>Civics projects may be individual, small group or class wide, and designed to promote a student’s ability to: (i) analyze complex issues; (ii) consider differing points of view; (iii) reason, make logical arguments and support claims using valid evidence; (iv) engage in civil discourse with those who hold opposing positions; and (v) demonstrate an understanding of the connections between federal</a:t>
            </a:r>
            <a:r>
              <a:rPr lang="en-US" sz="1200" i="1" strike="noStrike" spc="-100" dirty="0">
                <a:solidFill>
                  <a:srgbClr val="333333"/>
                </a:solidFill>
                <a:effectLst/>
                <a:latin typeface="Calibri Light" panose="020F0302020204030204" pitchFamily="34" charset="0"/>
                <a:ea typeface="Calibri" panose="020F0502020204030204" pitchFamily="34" charset="0"/>
              </a:rPr>
              <a:t>, </a:t>
            </a:r>
            <a:r>
              <a:rPr lang="en-US" sz="1200" i="1" strike="noStrike" spc="-100" dirty="0">
                <a:effectLst/>
                <a:latin typeface="Calibri Light" panose="020F0302020204030204" pitchFamily="34" charset="0"/>
                <a:ea typeface="Calibri" panose="020F0502020204030204" pitchFamily="34" charset="0"/>
              </a:rPr>
              <a:t>state and local policies, including issues that may impact the student’s school or community.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r>
              <a:rPr lang="en-US" dirty="0"/>
              <a:t>This is a huge challenge, and it would be a mistake for schools to try to do it  alone.  It takes a village to raise a child.  In particular, it takes a village to teach participation in the village.  In our experience there are many  community resource people and organizations ready to help.</a:t>
            </a:r>
          </a:p>
        </p:txBody>
      </p:sp>
      <p:sp>
        <p:nvSpPr>
          <p:cNvPr id="4" name="Slide Number Placeholder 3"/>
          <p:cNvSpPr>
            <a:spLocks noGrp="1"/>
          </p:cNvSpPr>
          <p:nvPr>
            <p:ph type="sldNum" sz="quarter" idx="5"/>
          </p:nvPr>
        </p:nvSpPr>
        <p:spPr/>
        <p:txBody>
          <a:bodyPr/>
          <a:lstStyle/>
          <a:p>
            <a:fld id="{55E36CCE-3891-44BC-A987-F29B29A384AD}" type="slidenum">
              <a:rPr lang="en-US" smtClean="0"/>
              <a:t>8</a:t>
            </a:fld>
            <a:endParaRPr lang="en-US" dirty="0"/>
          </a:p>
        </p:txBody>
      </p:sp>
    </p:spTree>
    <p:extLst>
      <p:ext uri="{BB962C8B-B14F-4D97-AF65-F5344CB8AC3E}">
        <p14:creationId xmlns:p14="http://schemas.microsoft.com/office/powerpoint/2010/main" val="23996396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ea typeface="Calibri" panose="020F0502020204030204" pitchFamily="34" charset="0"/>
                <a:cs typeface="Times New Roman" panose="02020603050405020304" pitchFamily="18" charset="0"/>
              </a:rPr>
              <a:t>The </a:t>
            </a:r>
            <a:r>
              <a:rPr lang="en-US" i="1" dirty="0">
                <a:latin typeface="Calibri" panose="020F0502020204030204" pitchFamily="34" charset="0"/>
                <a:ea typeface="Calibri" panose="020F0502020204030204" pitchFamily="34" charset="0"/>
                <a:cs typeface="Times New Roman" panose="02020603050405020304" pitchFamily="18" charset="0"/>
              </a:rPr>
              <a:t>Civics Project Guidebook </a:t>
            </a:r>
            <a:r>
              <a:rPr lang="en-US" i="0" dirty="0">
                <a:latin typeface="Calibri" panose="020F0502020204030204" pitchFamily="34" charset="0"/>
                <a:ea typeface="Calibri" panose="020F0502020204030204" pitchFamily="34" charset="0"/>
                <a:cs typeface="Times New Roman" panose="02020603050405020304" pitchFamily="18" charset="0"/>
              </a:rPr>
              <a:t>states that a high quality civic engagement project should include all these 6 stages:</a:t>
            </a:r>
          </a:p>
          <a:p>
            <a:pPr marL="349415" indent="-349415">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Examining self and civic identity</a:t>
            </a:r>
          </a:p>
          <a:p>
            <a:pPr marL="349415" indent="-349415">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Identifying an issue</a:t>
            </a:r>
          </a:p>
          <a:p>
            <a:pPr marL="349415" indent="-349415">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Researching and investigating</a:t>
            </a:r>
          </a:p>
          <a:p>
            <a:pPr marL="349415" indent="-349415">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Developing an Action Plan</a:t>
            </a:r>
          </a:p>
          <a:p>
            <a:pPr marL="349415" indent="-349415">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Taking action</a:t>
            </a:r>
          </a:p>
          <a:p>
            <a:pPr marL="349415" indent="-349415">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Reflecting and showcasing </a:t>
            </a:r>
          </a:p>
          <a:p>
            <a:r>
              <a:rPr lang="en-US" dirty="0">
                <a:latin typeface="Calibri" panose="020F0502020204030204" pitchFamily="34" charset="0"/>
                <a:ea typeface="Calibri" panose="020F0502020204030204" pitchFamily="34" charset="0"/>
                <a:cs typeface="Times New Roman" panose="02020603050405020304" pitchFamily="18" charset="0"/>
              </a:rPr>
              <a:t> </a:t>
            </a:r>
          </a:p>
          <a:p>
            <a:r>
              <a:rPr lang="en-US" dirty="0">
                <a:latin typeface="Calibri" panose="020F0502020204030204" pitchFamily="34" charset="0"/>
                <a:ea typeface="Calibri" panose="020F0502020204030204" pitchFamily="34" charset="0"/>
                <a:cs typeface="Times New Roman" panose="02020603050405020304" pitchFamily="18" charset="0"/>
              </a:rPr>
              <a:t>For Envirothon teams, community research (Stage 3) is the essential core of the experience, but most teams experience most of these stages to some degree as they move through their research and prepare their presentations. </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dirty="0">
                <a:latin typeface="Calibri" panose="020F0502020204030204" pitchFamily="34" charset="0"/>
                <a:ea typeface="Calibri" panose="020F0502020204030204" pitchFamily="34" charset="0"/>
                <a:cs typeface="Times New Roman" panose="02020603050405020304" pitchFamily="18" charset="0"/>
              </a:rPr>
              <a:t>In our experience, all these are not so much stages as they are regions that teams explore as part of engaging in their research.  Especially when they are genuinely connecting with the community, teams don’t proceed through the stages in a particular order – and they often circle back.  It’s an iterative, sometimes repetitive process.  </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dirty="0">
                <a:latin typeface="Calibri" panose="020F0502020204030204" pitchFamily="34" charset="0"/>
                <a:ea typeface="Calibri" panose="020F0502020204030204" pitchFamily="34" charset="0"/>
                <a:cs typeface="Times New Roman" panose="02020603050405020304" pitchFamily="18" charset="0"/>
              </a:rPr>
              <a:t>For this workshop we will focus on how in-depth community research can enhance the learning in each and all of these stages.</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dirty="0">
                <a:latin typeface="Calibri" panose="020F0502020204030204" pitchFamily="34" charset="0"/>
                <a:ea typeface="Calibri" panose="020F0502020204030204" pitchFamily="34" charset="0"/>
                <a:cs typeface="Times New Roman" panose="02020603050405020304" pitchFamily="18" charset="0"/>
              </a:rPr>
              <a:t>CHECK THE CHAT</a:t>
            </a:r>
          </a:p>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9</a:t>
            </a:fld>
            <a:endParaRPr lang="en-US" dirty="0"/>
          </a:p>
        </p:txBody>
      </p:sp>
    </p:spTree>
    <p:extLst>
      <p:ext uri="{BB962C8B-B14F-4D97-AF65-F5344CB8AC3E}">
        <p14:creationId xmlns:p14="http://schemas.microsoft.com/office/powerpoint/2010/main" val="2141091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ea typeface="Calibri" panose="020F0502020204030204" pitchFamily="34" charset="0"/>
                <a:cs typeface="Times New Roman" panose="02020603050405020304" pitchFamily="18" charset="0"/>
              </a:rPr>
              <a:t>The Envirothon encourages first hand research beyond the school walls:  We talk about meeting people, exploring places.  In particular, we tell teams to get themselves outdoors.</a:t>
            </a:r>
          </a:p>
          <a:p>
            <a:r>
              <a:rPr lang="en-US" dirty="0">
                <a:latin typeface="Calibri" panose="020F0502020204030204" pitchFamily="34" charset="0"/>
                <a:ea typeface="Calibri" panose="020F0502020204030204" pitchFamily="34" charset="0"/>
                <a:cs typeface="Times New Roman" panose="02020603050405020304" pitchFamily="18" charset="0"/>
              </a:rPr>
              <a:t> </a:t>
            </a:r>
          </a:p>
          <a:p>
            <a:r>
              <a:rPr lang="en-US" dirty="0">
                <a:latin typeface="Calibri" panose="020F0502020204030204" pitchFamily="34" charset="0"/>
                <a:ea typeface="Calibri" panose="020F0502020204030204" pitchFamily="34" charset="0"/>
                <a:cs typeface="Times New Roman" panose="02020603050405020304" pitchFamily="18" charset="0"/>
              </a:rPr>
              <a:t>We talk in terms of exploring their “human and natural communities”.  This is one of the really big ideas in environmental education:  </a:t>
            </a:r>
          </a:p>
          <a:p>
            <a:endParaRPr lang="en-US" b="1" dirty="0">
              <a:latin typeface="Calibri" panose="020F0502020204030204" pitchFamily="34" charset="0"/>
              <a:ea typeface="Calibri" panose="020F0502020204030204" pitchFamily="34" charset="0"/>
              <a:cs typeface="Times New Roman" panose="02020603050405020304" pitchFamily="18" charset="0"/>
            </a:endParaRPr>
          </a:p>
          <a:p>
            <a:r>
              <a:rPr lang="en-US" b="1" dirty="0">
                <a:latin typeface="Calibri" panose="020F0502020204030204" pitchFamily="34" charset="0"/>
                <a:ea typeface="Calibri" panose="020F0502020204030204" pitchFamily="34" charset="0"/>
                <a:cs typeface="Times New Roman" panose="02020603050405020304" pitchFamily="18" charset="0"/>
              </a:rPr>
              <a:t>Our social/civic community relies upon, is embedded within, is inseparable from, and could not exist without its ecological context.  </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10</a:t>
            </a:fld>
            <a:endParaRPr lang="en-US" dirty="0"/>
          </a:p>
        </p:txBody>
      </p:sp>
    </p:spTree>
    <p:extLst>
      <p:ext uri="{BB962C8B-B14F-4D97-AF65-F5344CB8AC3E}">
        <p14:creationId xmlns:p14="http://schemas.microsoft.com/office/powerpoint/2010/main" val="8846490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defTabSz="931774">
              <a:defRPr/>
            </a:pPr>
            <a:r>
              <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rPr>
              <a:t>The Envirothon research process begins with learning through conversations with people who are living and working in the natural and human community around them.</a:t>
            </a:r>
          </a:p>
          <a:p>
            <a:pPr defTabSz="931774">
              <a:defRPr/>
            </a:pPr>
            <a:endPar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defTabSz="931774">
              <a:defRPr/>
            </a:pPr>
            <a:r>
              <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rPr>
              <a:t>We tell teams </a:t>
            </a:r>
            <a:r>
              <a:rPr lang="en-US" i="0" dirty="0">
                <a:solidFill>
                  <a:prstClr val="black"/>
                </a:solidFill>
                <a:latin typeface="Calibri" panose="020F0502020204030204" pitchFamily="34" charset="0"/>
                <a:ea typeface="Calibri" panose="020F0502020204030204" pitchFamily="34" charset="0"/>
                <a:cs typeface="Times New Roman" panose="02020603050405020304" pitchFamily="18" charset="0"/>
              </a:rPr>
              <a:t>that </a:t>
            </a:r>
            <a:r>
              <a:rPr lang="en-US" sz="1100" i="0" dirty="0">
                <a:solidFill>
                  <a:prstClr val="black"/>
                </a:solidFill>
                <a:latin typeface="Calibri" panose="020F0502020204030204" pitchFamily="34" charset="0"/>
                <a:ea typeface="Calibri" panose="020F0502020204030204" pitchFamily="34" charset="0"/>
                <a:cs typeface="Times New Roman" panose="02020603050405020304" pitchFamily="18" charset="0"/>
              </a:rPr>
              <a:t>a lot of the most important, up to date, relevant information they will find in their current issue research will come from PEOPLE, not books, not the web.  </a:t>
            </a:r>
          </a:p>
          <a:p>
            <a:pPr defTabSz="931774">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defTabSz="931774">
              <a:defRPr/>
            </a:pP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We tell them that when they </a:t>
            </a:r>
            <a:r>
              <a:rPr lang="en-US" sz="1100" i="0" dirty="0">
                <a:solidFill>
                  <a:prstClr val="black"/>
                </a:solidFill>
                <a:latin typeface="Calibri" panose="020F0502020204030204" pitchFamily="34" charset="0"/>
                <a:ea typeface="Calibri" panose="020F0502020204030204" pitchFamily="34" charset="0"/>
                <a:cs typeface="Times New Roman" panose="02020603050405020304" pitchFamily="18" charset="0"/>
              </a:rPr>
              <a:t>do research in the community on the current issue, there will be lots of people who are happy to share what they know, but they don’t necessarily have a polished </a:t>
            </a:r>
            <a:r>
              <a:rPr lang="en-US" sz="1100" i="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powerpoint</a:t>
            </a:r>
            <a:r>
              <a:rPr lang="en-US" sz="1100" i="0" dirty="0">
                <a:solidFill>
                  <a:prstClr val="black"/>
                </a:solidFill>
                <a:latin typeface="Calibri" panose="020F0502020204030204" pitchFamily="34" charset="0"/>
                <a:ea typeface="Calibri" panose="020F0502020204030204" pitchFamily="34" charset="0"/>
                <a:cs typeface="Times New Roman" panose="02020603050405020304" pitchFamily="18" charset="0"/>
              </a:rPr>
              <a:t> presentation or a lecture prepared to explain things.  And they are likely to use language that students are not familiar with.</a:t>
            </a:r>
          </a:p>
          <a:p>
            <a:pPr marL="0" indent="0" defTabSz="931774">
              <a:buFont typeface="Arial" panose="020B0604020202020204" pitchFamily="34" charset="0"/>
              <a:buNone/>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indent="0" defTabSz="931774">
              <a:buFont typeface="Arial" panose="020B0604020202020204" pitchFamily="34" charset="0"/>
              <a:buNone/>
              <a:defRPr/>
            </a:pP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We say:  It will be up to YOU to ask the questions that will build your own understanding.  </a:t>
            </a:r>
            <a:r>
              <a:rPr lang="en-US" sz="1100" i="0" dirty="0">
                <a:solidFill>
                  <a:prstClr val="black"/>
                </a:solidFill>
                <a:latin typeface="Calibri" panose="020F0502020204030204" pitchFamily="34" charset="0"/>
                <a:ea typeface="Calibri" panose="020F0502020204030204" pitchFamily="34" charset="0"/>
                <a:cs typeface="Times New Roman" panose="02020603050405020304" pitchFamily="18" charset="0"/>
              </a:rPr>
              <a:t>There’s always an awkwardness at the beginning when you aren’t even familiar enough with the topic to know the terminology that will allow you to ask good questions.  You’ve got to push through that.  The more questions you ask, the better you will get at asking them, the more familiar the language becomes, and the easier and more fun the research becomes.</a:t>
            </a:r>
          </a:p>
          <a:p>
            <a:pPr defTabSz="931774">
              <a:defRPr/>
            </a:pPr>
            <a:r>
              <a:rPr lang="en-US" i="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p>
          <a:p>
            <a:pPr defTabSz="931774">
              <a:defRPr/>
            </a:pP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One way to help young people push through this barrier is to have them visit resource people in their native habitat whenever possible – office, lab, water treatment plant, forestry site.  There will be show-and-tell opportunities.  Youth will see the familiar through different eyes.  Questions will come naturally.</a:t>
            </a:r>
          </a:p>
          <a:p>
            <a:pPr marL="0" marR="0" lvl="0" indent="0" algn="l" defTabSz="931774"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1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31774"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31774"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Our experience with the Envirothon is this:  </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Empowerment happens as young people talk and visit and become conversant in the issue.</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p>
          <a:p>
            <a:pPr marL="0" marR="0" lvl="0" indent="0" algn="l" defTabSz="931774"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31774"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The Brockton team – the team that was jumping for joy – is an example.  In their presentation that spring, they all spoke with no notes, and no stilted memorized lines.  They seemed completely comfortable with explaining the complexities of Brockton and its water resources.</a:t>
            </a:r>
          </a:p>
          <a:p>
            <a:pPr marL="0" marR="0" lvl="0" indent="0" algn="l" defTabSz="931774"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0" marR="0" lvl="0" indent="0" algn="l" defTabSz="931774"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This was the quick description of their research:  The team found that the city of Brockton is in the Taunton River watershed, but draws its drinking water from Silver Lake in the South Coast watershed. Their research focused on the city’s impact on both watersheds: the stress that the city’s water needs has placed on the South Coast watershed, and how the city’s green infrastructure – e.g. wetlands and tree-planting programs – affect stormwater runoff into the Taunton watershed. In their research they made the acquaintance of many resource people on water issues, both in and out of government. They were especially grateful to Brad Holmes of Environmental Consulting and Restoration LLC, and John Condon, Chief Financial Officer of the City of Brockton, who helped them understand the issues thoroughly. </a:t>
            </a: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11</a:t>
            </a:fld>
            <a:endParaRPr lang="en-US" dirty="0"/>
          </a:p>
        </p:txBody>
      </p:sp>
    </p:spTree>
    <p:extLst>
      <p:ext uri="{BB962C8B-B14F-4D97-AF65-F5344CB8AC3E}">
        <p14:creationId xmlns:p14="http://schemas.microsoft.com/office/powerpoint/2010/main" val="3488522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dirty="0">
                <a:latin typeface="Calibri" panose="020F0502020204030204" pitchFamily="34" charset="0"/>
                <a:ea typeface="Calibri" panose="020F0502020204030204" pitchFamily="34" charset="0"/>
                <a:cs typeface="Times New Roman" panose="02020603050405020304" pitchFamily="18" charset="0"/>
              </a:rPr>
              <a:t>This approach to considering the whole human/natural environment has been developed in “place-based” education</a:t>
            </a:r>
          </a:p>
          <a:p>
            <a:endParaRPr lang="en-US" b="0" i="0" dirty="0">
              <a:solidFill>
                <a:srgbClr val="485D2E"/>
              </a:solidFill>
              <a:effectLst/>
              <a:latin typeface="Calibri" panose="020F0502020204030204" pitchFamily="34" charset="0"/>
              <a:cs typeface="Times New Roman" panose="02020603050405020304" pitchFamily="18" charset="0"/>
            </a:endParaRPr>
          </a:p>
          <a:p>
            <a:r>
              <a:rPr lang="en-US" b="0" i="0" dirty="0">
                <a:solidFill>
                  <a:srgbClr val="485D2E"/>
                </a:solidFill>
                <a:effectLst/>
                <a:latin typeface="jaf-domus"/>
              </a:rPr>
              <a:t>Place-based education (PBE) immerses students in local heritage, cultures, landscapes, opportunities and experiences, using these as a foundation for the study of language arts, mathematics, social studies, science and other subjects across the curriculum. PBE emphasizes learning through participation in service projects for the local school and/or community.</a:t>
            </a:r>
          </a:p>
          <a:p>
            <a:endParaRPr lang="en-US" b="0" i="0" dirty="0">
              <a:solidFill>
                <a:srgbClr val="485D2E"/>
              </a:solidFill>
              <a:effectLst/>
              <a:latin typeface="jaf-domus"/>
            </a:endParaRPr>
          </a:p>
          <a:p>
            <a:r>
              <a:rPr lang="en-US" b="0" i="0" dirty="0">
                <a:solidFill>
                  <a:srgbClr val="485D2E"/>
                </a:solidFill>
                <a:effectLst/>
                <a:latin typeface="jaf-domus"/>
              </a:rPr>
              <a:t>See https://promiseofplace.org/what-is-pbe/principles-of-place-based-education</a:t>
            </a:r>
          </a:p>
          <a:p>
            <a:r>
              <a:rPr lang="en-US" b="0" i="0" dirty="0">
                <a:solidFill>
                  <a:srgbClr val="485D2E"/>
                </a:solidFill>
                <a:effectLst/>
                <a:latin typeface="jaf-domus"/>
              </a:rPr>
              <a:t>  </a:t>
            </a:r>
          </a:p>
          <a:p>
            <a:r>
              <a:rPr lang="en-US" b="0" i="0" dirty="0">
                <a:solidFill>
                  <a:srgbClr val="485D2E"/>
                </a:solidFill>
                <a:effectLst/>
                <a:latin typeface="jaf-domus"/>
              </a:rPr>
              <a:t>See https://eric.ed.gov/?id=ED515662</a:t>
            </a:r>
          </a:p>
          <a:p>
            <a:pPr algn="l" fontAlgn="base"/>
            <a:r>
              <a:rPr lang="en-US" b="1" i="0" dirty="0">
                <a:solidFill>
                  <a:srgbClr val="333333"/>
                </a:solidFill>
                <a:effectLst/>
                <a:latin typeface="Arial" panose="020B0604020202020204" pitchFamily="34" charset="0"/>
              </a:rPr>
              <a:t>Place- and Community-Based Education in Schools</a:t>
            </a:r>
          </a:p>
          <a:p>
            <a:pPr algn="l" fontAlgn="base"/>
            <a:r>
              <a:rPr lang="en-US" b="0" i="0" dirty="0">
                <a:solidFill>
                  <a:srgbClr val="227744"/>
                </a:solidFill>
                <a:effectLst/>
                <a:latin typeface="Arial" panose="020B0604020202020204" pitchFamily="34" charset="0"/>
              </a:rPr>
              <a:t>Smith, Gregory A.; Sobel, David</a:t>
            </a:r>
          </a:p>
          <a:p>
            <a:pPr algn="l" fontAlgn="base"/>
            <a:r>
              <a:rPr lang="en-US" b="0" i="1" dirty="0">
                <a:solidFill>
                  <a:srgbClr val="222222"/>
                </a:solidFill>
                <a:effectLst/>
                <a:latin typeface="Arial" panose="020B0604020202020204" pitchFamily="34" charset="0"/>
              </a:rPr>
              <a:t>Routledge, Taylor &amp; Francis Group</a:t>
            </a:r>
            <a:endParaRPr lang="en-US" b="0" i="0" dirty="0">
              <a:solidFill>
                <a:srgbClr val="222222"/>
              </a:solidFill>
              <a:effectLst/>
              <a:latin typeface="Arial" panose="020B0604020202020204" pitchFamily="34" charset="0"/>
            </a:endParaRPr>
          </a:p>
          <a:p>
            <a:endParaRPr lang="en-US" b="0" i="0" dirty="0">
              <a:solidFill>
                <a:srgbClr val="485D2E"/>
              </a:solidFill>
              <a:effectLst/>
              <a:latin typeface="jaf-domus"/>
            </a:endParaRPr>
          </a:p>
          <a:p>
            <a:r>
              <a:rPr lang="en-US" b="0" i="0" dirty="0">
                <a:solidFill>
                  <a:srgbClr val="485D2E"/>
                </a:solidFill>
                <a:effectLst/>
                <a:latin typeface="jaf-domus"/>
              </a:rPr>
              <a:t> </a:t>
            </a:r>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12</a:t>
            </a:fld>
            <a:endParaRPr lang="en-US" dirty="0"/>
          </a:p>
        </p:txBody>
      </p:sp>
    </p:spTree>
    <p:extLst>
      <p:ext uri="{BB962C8B-B14F-4D97-AF65-F5344CB8AC3E}">
        <p14:creationId xmlns:p14="http://schemas.microsoft.com/office/powerpoint/2010/main" val="39123519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4356074"/>
          </a:xfrm>
        </p:spPr>
        <p:txBody>
          <a:bodyPr/>
          <a:lstStyle/>
          <a:p>
            <a:r>
              <a:rPr lang="en-US" dirty="0">
                <a:latin typeface="Calibri" panose="020F0502020204030204" pitchFamily="34" charset="0"/>
                <a:ea typeface="Calibri" panose="020F0502020204030204" pitchFamily="34" charset="0"/>
                <a:cs typeface="Times New Roman" panose="02020603050405020304" pitchFamily="18" charset="0"/>
              </a:rPr>
              <a:t>As you could hear from the description of the Brockton team’s research, Environmental issues are interdisciplinary.  The Mass Envirothon Current Issue encourages young people to explore some of the biggest, most challenging issues facing human society:  Climate.  Energy.  Food.  Water. </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dirty="0">
                <a:latin typeface="Calibri" panose="020F0502020204030204" pitchFamily="34" charset="0"/>
                <a:ea typeface="Calibri" panose="020F0502020204030204" pitchFamily="34" charset="0"/>
                <a:cs typeface="Times New Roman" panose="02020603050405020304" pitchFamily="18" charset="0"/>
              </a:rPr>
              <a:t>We get our arms around these issues by focusing on what they look like in our own local communities.</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dirty="0">
                <a:latin typeface="Calibri" panose="020F0502020204030204" pitchFamily="34" charset="0"/>
                <a:ea typeface="Calibri" panose="020F0502020204030204" pitchFamily="34" charset="0"/>
                <a:cs typeface="Times New Roman" panose="02020603050405020304" pitchFamily="18" charset="0"/>
              </a:rPr>
              <a:t>We use the definition of Sustainability that has three dimensions.  Considering these 3 dimensions requires interdisciplinary thinking:   Is it ecologically sound?  Is it economically viable?  Is it socially just?</a:t>
            </a:r>
          </a:p>
          <a:p>
            <a:r>
              <a:rPr lang="en-US" dirty="0">
                <a:latin typeface="Calibri" panose="020F0502020204030204" pitchFamily="34" charset="0"/>
                <a:ea typeface="Calibri" panose="020F0502020204030204" pitchFamily="34" charset="0"/>
                <a:cs typeface="Times New Roman" panose="02020603050405020304" pitchFamily="18" charset="0"/>
              </a:rPr>
              <a:t> </a:t>
            </a:r>
          </a:p>
          <a:p>
            <a:r>
              <a:rPr lang="en-US" dirty="0">
                <a:latin typeface="Calibri" panose="020F0502020204030204" pitchFamily="34" charset="0"/>
                <a:ea typeface="Calibri" panose="020F0502020204030204" pitchFamily="34" charset="0"/>
                <a:cs typeface="Times New Roman" panose="02020603050405020304" pitchFamily="18" charset="0"/>
              </a:rPr>
              <a:t>Environmental issues inevitably involve both civics and science – a combination we don’t often make in school.   However, here is some comforting news.  We have found:</a:t>
            </a:r>
          </a:p>
          <a:p>
            <a:pPr marL="349415" indent="-349415">
              <a:buFont typeface="Symbol" panose="05050102010706020507" pitchFamily="18"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The community resource people Envirothon teams interview think and talk in terms of practical understanding of processes and solutions.  Many are used to answering questions from members of the public who are definitely not experts.</a:t>
            </a:r>
          </a:p>
          <a:p>
            <a:pPr marL="349415" indent="-349415">
              <a:buFont typeface="Symbol" panose="05050102010706020507" pitchFamily="18"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In my work with the Envirothon Current Issue, I have never found that student teams are confused when connections are made to multiple disciplines.  They are focused on explanations and solutions and are happy to draw on expertise wherever they can find it.</a:t>
            </a:r>
          </a:p>
          <a:p>
            <a:pPr marL="465887"/>
            <a:r>
              <a:rPr lang="en-US" dirty="0">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13</a:t>
            </a:fld>
            <a:endParaRPr lang="en-US" dirty="0"/>
          </a:p>
        </p:txBody>
      </p:sp>
    </p:spTree>
    <p:extLst>
      <p:ext uri="{BB962C8B-B14F-4D97-AF65-F5344CB8AC3E}">
        <p14:creationId xmlns:p14="http://schemas.microsoft.com/office/powerpoint/2010/main" val="21142615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ea typeface="Calibri" panose="020F0502020204030204" pitchFamily="34" charset="0"/>
                <a:cs typeface="Times New Roman" panose="02020603050405020304" pitchFamily="18" charset="0"/>
              </a:rPr>
              <a:t>Mass Envirothon advocates these strategies for Interdisciplinary exploration:</a:t>
            </a:r>
          </a:p>
          <a:p>
            <a:r>
              <a:rPr lang="en-US" dirty="0">
                <a:latin typeface="Calibri" panose="020F0502020204030204" pitchFamily="34" charset="0"/>
                <a:ea typeface="Calibri" panose="020F0502020204030204" pitchFamily="34" charset="0"/>
                <a:cs typeface="Times New Roman" panose="02020603050405020304" pitchFamily="18" charset="0"/>
              </a:rPr>
              <a:t> </a:t>
            </a:r>
          </a:p>
          <a:p>
            <a:pPr marL="349415" marR="0" lvl="0" indent="-349415"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Seek unmediated/uncategorized experiences in your natural and human communities.  Get outdoors.</a:t>
            </a:r>
          </a:p>
          <a:p>
            <a:pPr marL="349415" indent="-349415">
              <a:buFont typeface="Symbol" panose="05050102010706020507" pitchFamily="18"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Learn by asking questions.  A citizen activist on environmental issues doesn’t have to be a scientist or an engineer.  But in order to be an effective activist she needs to be able to ask good questions of scientists and engineers.  Understanding some basic concepts and terminology around physical, chemical, and biological processes in everyday life is very useful.  Understanding this can be a motivator – there ARE real reasons to be familiar with what’s in that textbook!</a:t>
            </a:r>
          </a:p>
          <a:p>
            <a:pPr marL="349415" indent="-349415">
              <a:buFont typeface="Symbol" panose="05050102010706020507" pitchFamily="18"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The most important quality in community research is fearless pursuit of understanding.  Think about Erin Brockovich.</a:t>
            </a:r>
          </a:p>
          <a:p>
            <a:pPr marL="349415" indent="-349415">
              <a:buFont typeface="Symbol" panose="05050102010706020507" pitchFamily="18"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In order to be able to ask good questions, become familiar with the language and mindset and values and perspectives of those immersed in the issue.  </a:t>
            </a:r>
          </a:p>
          <a:p>
            <a:pPr marL="349415" indent="-349415">
              <a:buFont typeface="Symbol" panose="05050102010706020507" pitchFamily="18" charset="2"/>
              <a:buChar char=""/>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31774"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Use maps! </a:t>
            </a:r>
          </a:p>
          <a:p>
            <a:pPr marL="349415" marR="0" lvl="0" indent="-349415" algn="l" defTabSz="931774"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Geography focuses broadly on the relationship of people to the land.  In many ways it is an “interdisciplinary discipline”.  </a:t>
            </a:r>
          </a:p>
          <a:p>
            <a:pPr marL="349415" marR="0" lvl="0" indent="-349415" algn="l" defTabSz="931774"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Maps are especially useful tools, as they integrate knowledge from multiple disciplines.  Information is presented graphically, disarming our usual text-based disciplinary defenses.  You can also start exploring from anywhere on a map.  </a:t>
            </a:r>
          </a:p>
          <a:p>
            <a:pPr marL="349415" marR="0" lvl="0" indent="-349415" algn="l" defTabSz="931774"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Google Earth can be a fun place to start, especially if your issue involves land use or water resources.  Fly over your community at </a:t>
            </a:r>
            <a:r>
              <a:rPr kumimoji="0" lang="en-US" sz="1200" b="0" i="0" u="sng" strike="noStrike" kern="1200" cap="none" spc="0" normalizeH="0" baseline="0" noProof="0" dirty="0">
                <a:ln>
                  <a:noFill/>
                </a:ln>
                <a:solidFill>
                  <a:srgbClr val="0563C1"/>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rPr>
              <a:t>https://www.google.com/earth/</a:t>
            </a: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9415" marR="0" lvl="0" indent="-349415" algn="l" defTabSz="931774"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Mass GIS maintains the Oliver online data viewer that allows you to build maps for all kinds of purposes, not just environmental. </a:t>
            </a:r>
            <a:r>
              <a:rPr kumimoji="0" lang="en-US" sz="1200" b="0" i="0" u="sng" strike="noStrike" kern="1200" cap="none" spc="0" normalizeH="0" baseline="0" noProof="0" dirty="0">
                <a:ln>
                  <a:noFill/>
                </a:ln>
                <a:solidFill>
                  <a:srgbClr val="0563C1"/>
                </a:solidFill>
                <a:effectLst/>
                <a:uLnTx/>
                <a:uFillTx/>
                <a:latin typeface="Calibri" panose="020F0502020204030204" pitchFamily="34" charset="0"/>
                <a:ea typeface="Calibri" panose="020F0502020204030204" pitchFamily="34" charset="0"/>
                <a:cs typeface="Times New Roman" panose="02020603050405020304" pitchFamily="18" charset="0"/>
                <a:hlinkClick r:id="rId4"/>
              </a:rPr>
              <a:t>https://www.mass.gov/service-details/oliver-the-massgis-online-data-viewer</a:t>
            </a: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9415" marR="0" lvl="0" indent="-349415" algn="l" defTabSz="931774"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Your town may have good GIS maps as well.</a:t>
            </a:r>
          </a:p>
          <a:p>
            <a:pPr marL="349415" marR="0" lvl="0" indent="-349415" algn="l" defTabSz="931774"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31774" rtl="0" eaLnBrk="1" fontAlgn="auto" latinLnBrk="0" hangingPunct="1">
              <a:lnSpc>
                <a:spcPct val="100000"/>
              </a:lnSpc>
              <a:spcBef>
                <a:spcPts val="0"/>
              </a:spcBef>
              <a:spcAft>
                <a:spcPts val="0"/>
              </a:spcAft>
              <a:buClrTx/>
              <a:buSzTx/>
              <a:buFont typeface="Courier New" panose="02070309020205020404" pitchFamily="49" charset="0"/>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One helpful exercise is to let go of discipline-based curriculum frameworks.  At least, loosen your grip enough to pull away and get a different perspective.</a:t>
            </a:r>
          </a:p>
          <a:p>
            <a:pPr marL="0" indent="0">
              <a:buFont typeface="Symbol" panose="05050102010706020507" pitchFamily="18" charset="2"/>
              <a:buNone/>
            </a:pP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5E36CCE-3891-44BC-A987-F29B29A384AD}" type="slidenum">
              <a:rPr lang="en-US" smtClean="0"/>
              <a:t>14</a:t>
            </a:fld>
            <a:endParaRPr lang="en-US" dirty="0"/>
          </a:p>
        </p:txBody>
      </p:sp>
    </p:spTree>
    <p:extLst>
      <p:ext uri="{BB962C8B-B14F-4D97-AF65-F5344CB8AC3E}">
        <p14:creationId xmlns:p14="http://schemas.microsoft.com/office/powerpoint/2010/main" val="27468617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Here is a great alternative curriculum framework to give you a different perspective.  I use it every year to check to see whether I’m covering all the bases as I develop the Current Issue:</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About 20 years ago the North American Association for Environmental Education undertook a project to define and set standards in the field of Environmental Education.  This was a consensus project developed with input from hundreds of educators at all grade levels from across North America</a:t>
            </a:r>
          </a:p>
          <a:p>
            <a:pPr marL="349415" marR="0" lvl="0" indent="-349415"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Among other things, the resulting document seamlessly integrates science and civics.  </a:t>
            </a:r>
          </a:p>
          <a:p>
            <a:pPr marL="349415" marR="0" lvl="0" indent="-349415"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You will also find it very compatible with development of civic engagement projects.  Environmental education has always been about moving “from awareness to action”.  “Environmental Literacy” includes engagement in making the world a better place</a:t>
            </a:r>
          </a:p>
          <a:p>
            <a:pPr marL="349415" marR="0" lvl="0" indent="-349415"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Guidelines for Excellence: Best Practice in EE</a:t>
            </a: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65887"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sng" strike="noStrike" kern="1200" cap="none" spc="0" normalizeH="0" baseline="0" noProof="0" dirty="0">
                <a:ln>
                  <a:noFill/>
                </a:ln>
                <a:solidFill>
                  <a:srgbClr val="0563C1"/>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rPr>
              <a:t>https://naaee.org/our-work/programs/guidelines-excellence</a:t>
            </a: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15</a:t>
            </a:fld>
            <a:endParaRPr lang="en-US" dirty="0"/>
          </a:p>
        </p:txBody>
      </p:sp>
    </p:spTree>
    <p:extLst>
      <p:ext uri="{BB962C8B-B14F-4D97-AF65-F5344CB8AC3E}">
        <p14:creationId xmlns:p14="http://schemas.microsoft.com/office/powerpoint/2010/main" val="42623203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ea typeface="Calibri" panose="020F0502020204030204" pitchFamily="34" charset="0"/>
                <a:cs typeface="Times New Roman" panose="02020603050405020304" pitchFamily="18" charset="0"/>
              </a:rPr>
              <a:t>CHECK THE CHAT for questions related to research</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dirty="0">
                <a:latin typeface="Calibri" panose="020F0502020204030204" pitchFamily="34" charset="0"/>
                <a:ea typeface="Calibri" panose="020F0502020204030204" pitchFamily="34" charset="0"/>
                <a:cs typeface="Times New Roman" panose="02020603050405020304" pitchFamily="18" charset="0"/>
              </a:rPr>
              <a:t>At this point, we could dive into any of these other stages and look at how an emphasis on community research can contribute to it.</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dirty="0">
                <a:latin typeface="Calibri" panose="020F0502020204030204" pitchFamily="34" charset="0"/>
                <a:ea typeface="Calibri" panose="020F0502020204030204" pitchFamily="34" charset="0"/>
                <a:cs typeface="Times New Roman" panose="02020603050405020304" pitchFamily="18" charset="0"/>
              </a:rPr>
              <a:t>We thought that one should certainly be stage 1:  Examining self and civic identity</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16</a:t>
            </a:fld>
            <a:endParaRPr lang="en-US" dirty="0"/>
          </a:p>
        </p:txBody>
      </p:sp>
    </p:spTree>
    <p:extLst>
      <p:ext uri="{BB962C8B-B14F-4D97-AF65-F5344CB8AC3E}">
        <p14:creationId xmlns:p14="http://schemas.microsoft.com/office/powerpoint/2010/main" val="32496457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We find that the work of examining self and civic identity can happen naturally and meaningfully as part of the community research process.  The young people on Envirothon teams are asking:</a:t>
            </a:r>
          </a:p>
          <a:p>
            <a:pPr marL="465887" marR="0" lvl="0" indent="0" algn="l" defTabSz="931774"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65887" marR="0" lvl="0" indent="0" algn="l" defTabSz="931774"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How is this issue important to me?  How does it affect me?  What questions do I have?  How does it affect my family, my school, my community?  The fact that each team takes a journey influenced by its members, its school, its location, its interests, its priorities, etc...IS centering the work around identity</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p>
          <a:p>
            <a:pPr marL="0" indent="0" defTabSz="931774">
              <a:buFont typeface="Symbol" panose="05050102010706020507" pitchFamily="18" charset="2"/>
              <a:buNone/>
              <a:defRPr/>
            </a:pPr>
            <a:endPar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0" indent="0" defTabSz="931774">
              <a:buFont typeface="Symbol" panose="05050102010706020507" pitchFamily="18" charset="2"/>
              <a:buNone/>
              <a:defRPr/>
            </a:pPr>
            <a:r>
              <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rPr>
              <a:t>The concept of community is particularly rich in the context of environmental issues.  Again, we emphasize the idea that our human community is embedded in the larger ecological community.</a:t>
            </a:r>
          </a:p>
          <a:p>
            <a:pPr marL="349415" indent="-349415" defTabSz="931774">
              <a:buFont typeface="Symbol" panose="05050102010706020507" pitchFamily="18" charset="2"/>
              <a:buChar char=""/>
              <a:defRPr/>
            </a:pPr>
            <a:endPar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17</a:t>
            </a:fld>
            <a:endParaRPr lang="en-US" dirty="0"/>
          </a:p>
        </p:txBody>
      </p:sp>
    </p:spTree>
    <p:extLst>
      <p:ext uri="{BB962C8B-B14F-4D97-AF65-F5344CB8AC3E}">
        <p14:creationId xmlns:p14="http://schemas.microsoft.com/office/powerpoint/2010/main" val="25146728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latin typeface="Calibri" panose="020F0502020204030204" pitchFamily="34" charset="0"/>
                <a:ea typeface="Calibri" panose="020F0502020204030204" pitchFamily="34" charset="0"/>
                <a:cs typeface="Times New Roman" panose="02020603050405020304" pitchFamily="18" charset="0"/>
              </a:rPr>
              <a:t>Here is Aldo Leopold, one of the parents of the modern environmental movement, on what he called the land ethic:</a:t>
            </a:r>
          </a:p>
          <a:p>
            <a:endParaRPr lang="en-US" dirty="0"/>
          </a:p>
          <a:p>
            <a:r>
              <a:rPr lang="en-US" i="1" dirty="0"/>
              <a:t>The land ethic simply enlarges the boundaries of the community to include soils, waters, plants, and animals, or collectively:  the land.</a:t>
            </a:r>
          </a:p>
          <a:p>
            <a:endParaRPr lang="en-US" i="1" dirty="0"/>
          </a:p>
          <a:p>
            <a:r>
              <a:rPr lang="en-US" i="1" dirty="0"/>
              <a:t>A land ethic changes the role of Homo sapiens from conqueror of the land-community to plain member and citizen of it.  It implies respect for his fellow-members, and also respect for the community as such.</a:t>
            </a:r>
          </a:p>
          <a:p>
            <a:endParaRPr lang="en-US" i="1" dirty="0"/>
          </a:p>
          <a:p>
            <a:r>
              <a:rPr lang="en-US" dirty="0"/>
              <a:t>			- Aldo Leopold “The Land Ethic” 1948</a:t>
            </a:r>
          </a:p>
          <a:p>
            <a:endParaRPr lang="en-US" dirty="0"/>
          </a:p>
          <a:p>
            <a:r>
              <a:rPr lang="en-US" dirty="0"/>
              <a:t>As part of getting to know this larger community:</a:t>
            </a:r>
          </a:p>
          <a:p>
            <a:pPr marL="349415" indent="-349415" defTabSz="931774">
              <a:buFont typeface="Symbol" panose="05050102010706020507" pitchFamily="18" charset="2"/>
              <a:buChar char=""/>
              <a:defRPr/>
            </a:pPr>
            <a:endPar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49415" indent="-349415" defTabSz="931774">
              <a:buFont typeface="Symbol" panose="05050102010706020507" pitchFamily="18" charset="2"/>
              <a:buChar char=""/>
              <a:defRPr/>
            </a:pPr>
            <a:r>
              <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rPr>
              <a:t>We promote the idea that we are members of both human and ecological communities, human systems embedded in ecological systems</a:t>
            </a:r>
          </a:p>
          <a:p>
            <a:pPr marL="349415" indent="-349415" defTabSz="931774">
              <a:buFont typeface="Symbol" panose="05050102010706020507" pitchFamily="18" charset="2"/>
              <a:buChar char=""/>
              <a:defRPr/>
            </a:pPr>
            <a:r>
              <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rPr>
              <a:t>We encourage young people to spend time outdoors, exploring built as well as natural surroundings.  “The environment is where we live” is a powerful statement.</a:t>
            </a:r>
          </a:p>
          <a:p>
            <a:pPr marL="349415" indent="-349415" defTabSz="931774">
              <a:buFont typeface="Symbol" panose="05050102010706020507" pitchFamily="18" charset="2"/>
              <a:buChar char=""/>
              <a:defRPr/>
            </a:pPr>
            <a:r>
              <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rPr>
              <a:t>We encourage young people to get to know their communities through the eyes and hearts of real people who live there.</a:t>
            </a:r>
          </a:p>
          <a:p>
            <a:pPr marL="349415" indent="-349415" defTabSz="931774">
              <a:buFont typeface="Symbol" panose="05050102010706020507" pitchFamily="18" charset="2"/>
              <a:buChar char=""/>
              <a:defRPr/>
            </a:pPr>
            <a:r>
              <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rPr>
              <a:t>For example, we encourage exploration of the history of people and the land:  Interview a long time resident about the issue and changes they have seen in their lifetimes.</a:t>
            </a:r>
          </a:p>
          <a:p>
            <a:pPr marL="349415" indent="-349415" defTabSz="931774">
              <a:buFont typeface="Symbol" panose="05050102010706020507" pitchFamily="18" charset="2"/>
              <a:buChar char=""/>
              <a:defRPr/>
            </a:pPr>
            <a:r>
              <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rPr>
              <a:t>We say:  Fall in love with the sights, sounds, feel, smell of your local environment.  Be curious and engage critically with it as well. We protect what we love.</a:t>
            </a:r>
          </a:p>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18</a:t>
            </a:fld>
            <a:endParaRPr lang="en-US" dirty="0"/>
          </a:p>
        </p:txBody>
      </p:sp>
    </p:spTree>
    <p:extLst>
      <p:ext uri="{BB962C8B-B14F-4D97-AF65-F5344CB8AC3E}">
        <p14:creationId xmlns:p14="http://schemas.microsoft.com/office/powerpoint/2010/main" val="24810436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trike="noStrike" dirty="0">
                <a:solidFill>
                  <a:prstClr val="black"/>
                </a:solidFill>
                <a:latin typeface="Calibri" panose="020F0502020204030204" pitchFamily="34" charset="0"/>
                <a:ea typeface="Calibri" panose="020F0502020204030204" pitchFamily="34" charset="0"/>
                <a:cs typeface="Times New Roman" panose="02020603050405020304" pitchFamily="18" charset="0"/>
              </a:rPr>
              <a:t>Here is a curve ball for those of you following the Six Stages of Civic Engagement in order:</a:t>
            </a:r>
          </a:p>
          <a:p>
            <a:pPr defTabSz="931774">
              <a:defRPr/>
            </a:pPr>
            <a:endParaRPr lang="en-US" strike="noStrike"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defTabSz="931774">
              <a:defRPr/>
            </a:pPr>
            <a:r>
              <a:rPr lang="en-US" b="1" strike="noStrike" dirty="0">
                <a:solidFill>
                  <a:prstClr val="black"/>
                </a:solidFill>
                <a:latin typeface="Calibri" panose="020F0502020204030204" pitchFamily="34" charset="0"/>
                <a:ea typeface="Calibri" panose="020F0502020204030204" pitchFamily="34" charset="0"/>
                <a:cs typeface="Times New Roman" panose="02020603050405020304" pitchFamily="18" charset="0"/>
              </a:rPr>
              <a:t>The concept of a Theory of Change (or Theory of Action) might be very useful in community research interviews.</a:t>
            </a:r>
          </a:p>
          <a:p>
            <a:pPr defTabSz="931774">
              <a:defRPr/>
            </a:pPr>
            <a:endParaRPr lang="en-US" b="1" strike="noStrike"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defTabSz="931774">
              <a:defRPr/>
            </a:pPr>
            <a:r>
              <a:rPr lang="en-US" strike="noStrike" dirty="0">
                <a:solidFill>
                  <a:prstClr val="black"/>
                </a:solidFill>
                <a:latin typeface="Calibri" panose="020F0502020204030204" pitchFamily="34" charset="0"/>
                <a:ea typeface="Calibri" panose="020F0502020204030204" pitchFamily="34" charset="0"/>
                <a:cs typeface="Times New Roman" panose="02020603050405020304" pitchFamily="18" charset="0"/>
              </a:rPr>
              <a:t>The idea of a theory of change is included as part of Stage 4 of civics projects:  Action planning.  B</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ut it may be a very useful concept for a community research toolkit.</a:t>
            </a:r>
            <a:endParaRPr lang="en-US" strike="noStrike"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defTabSz="931774">
              <a:defRPr/>
            </a:pPr>
            <a:endParaRPr lang="en-US" strike="noStrike"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defTabSz="931774">
              <a:defRPr/>
            </a:pPr>
            <a:r>
              <a:rPr lang="en-US" strike="noStrike" dirty="0">
                <a:solidFill>
                  <a:prstClr val="black"/>
                </a:solidFill>
                <a:latin typeface="Calibri" panose="020F0502020204030204" pitchFamily="34" charset="0"/>
                <a:ea typeface="Calibri" panose="020F0502020204030204" pitchFamily="34" charset="0"/>
                <a:cs typeface="Times New Roman" panose="02020603050405020304" pitchFamily="18" charset="0"/>
              </a:rPr>
              <a:t>Theory of Change (or Theory of Action) was a new term to me when I read the Civics Project Guidebook.  I was intrigued. </a:t>
            </a:r>
          </a:p>
          <a:p>
            <a:pPr defTabSz="931774">
              <a:defRPr/>
            </a:pPr>
            <a:endParaRPr lang="en-US" strike="noStrike"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defTabSz="931774">
              <a:defRPr/>
            </a:pPr>
            <a:r>
              <a:rPr lang="en-US" strike="noStrike" dirty="0">
                <a:solidFill>
                  <a:prstClr val="black"/>
                </a:solidFill>
                <a:latin typeface="Calibri" panose="020F0502020204030204" pitchFamily="34" charset="0"/>
                <a:ea typeface="Calibri" panose="020F0502020204030204" pitchFamily="34" charset="0"/>
                <a:cs typeface="Times New Roman" panose="02020603050405020304" pitchFamily="18" charset="0"/>
              </a:rPr>
              <a:t>What do we mean by a Theory of Change?  </a:t>
            </a:r>
          </a:p>
          <a:p>
            <a:pPr defTabSz="931774">
              <a:defRPr/>
            </a:pPr>
            <a:endParaRPr lang="en-US" strike="noStrike"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1" defTabSz="931774">
              <a:defRPr/>
            </a:pPr>
            <a:r>
              <a:rPr lang="en-US" strike="noStrike" dirty="0">
                <a:solidFill>
                  <a:prstClr val="black"/>
                </a:solidFill>
                <a:latin typeface="Calibri" panose="020F0502020204030204" pitchFamily="34" charset="0"/>
                <a:ea typeface="Calibri" panose="020F0502020204030204" pitchFamily="34" charset="0"/>
                <a:cs typeface="Times New Roman" panose="02020603050405020304" pitchFamily="18" charset="0"/>
              </a:rPr>
              <a:t>Wikipedia defines it as:  a method for planning, participation, and evaluation </a:t>
            </a:r>
            <a:r>
              <a:rPr lang="en-US" b="0" i="0" strike="noStrike" dirty="0">
                <a:solidFill>
                  <a:srgbClr val="202122"/>
                </a:solidFill>
                <a:effectLst/>
                <a:latin typeface="Arial" panose="020B0604020202020204" pitchFamily="34" charset="0"/>
              </a:rPr>
              <a:t>used in companies, philanthropy, nonprofits, and government sectors to promote social change. A Theory of Change defines long-term goals and then maps backward to identify necessary preconditions.</a:t>
            </a:r>
            <a:endParaRPr lang="en-US" strike="noStrike"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1" defTabSz="931774">
              <a:defRPr/>
            </a:pPr>
            <a:r>
              <a:rPr lang="en-US" strike="noStrike"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p>
          <a:p>
            <a:pPr lvl="1" defTabSz="931774">
              <a:defRPr/>
            </a:pPr>
            <a:r>
              <a:rPr lang="en-US" i="0" strike="noStrike" dirty="0">
                <a:solidFill>
                  <a:prstClr val="black"/>
                </a:solidFill>
                <a:latin typeface="Calibri" panose="020F0502020204030204" pitchFamily="34" charset="0"/>
                <a:ea typeface="Calibri" panose="020F0502020204030204" pitchFamily="34" charset="0"/>
                <a:cs typeface="Times New Roman" panose="02020603050405020304" pitchFamily="18" charset="0"/>
              </a:rPr>
              <a:t>In other words, a Theory of Change makes explicit our assumptions about the connection between objectives and the tactics we choose.</a:t>
            </a:r>
          </a:p>
          <a:p>
            <a:pPr lvl="1" defTabSz="931774">
              <a:defRPr/>
            </a:pPr>
            <a:endParaRPr lang="en-US" i="0" strike="noStrike"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1" defTabSz="931774">
              <a:defRPr/>
            </a:pPr>
            <a:r>
              <a:rPr lang="en-US" b="0" i="0" strike="noStrike" dirty="0">
                <a:solidFill>
                  <a:srgbClr val="555555"/>
                </a:solidFill>
                <a:effectLst/>
                <a:latin typeface="open-sans"/>
              </a:rPr>
              <a:t>Laying out your </a:t>
            </a:r>
            <a:r>
              <a:rPr lang="en-US" b="1" i="0" strike="noStrike" dirty="0">
                <a:solidFill>
                  <a:srgbClr val="555555"/>
                </a:solidFill>
                <a:effectLst/>
                <a:latin typeface="open-sans"/>
              </a:rPr>
              <a:t>Theory of Change </a:t>
            </a:r>
            <a:r>
              <a:rPr lang="en-US" b="0" i="0" strike="noStrike" dirty="0">
                <a:solidFill>
                  <a:srgbClr val="555555"/>
                </a:solidFill>
                <a:effectLst/>
                <a:latin typeface="open-sans"/>
              </a:rPr>
              <a:t> is like making a roadmap that outlines the steps by which you plan to achieve your goal. It helps you assess whether your work is contributing towards achieving the impact you envision, and if there is another way that you need to consider as well.</a:t>
            </a:r>
            <a:endParaRPr lang="en-US" i="0" strike="noStrike"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defTabSz="931774">
              <a:defRPr/>
            </a:pPr>
            <a:endParaRPr lang="en-US" i="1" strike="noStrike"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defTabSz="931774">
              <a:defRPr/>
            </a:pPr>
            <a:r>
              <a:rPr lang="en-US" i="0" strike="noStrike" dirty="0">
                <a:solidFill>
                  <a:prstClr val="black"/>
                </a:solidFill>
                <a:latin typeface="Calibri" panose="020F0502020204030204" pitchFamily="34" charset="0"/>
                <a:ea typeface="Calibri" panose="020F0502020204030204" pitchFamily="34" charset="0"/>
                <a:cs typeface="Times New Roman" panose="02020603050405020304" pitchFamily="18" charset="0"/>
              </a:rPr>
              <a:t>The Guidebook places some emphasis on students developing their own Theory of Change as the basis for an action plan.  </a:t>
            </a:r>
          </a:p>
          <a:p>
            <a:pPr defTabSz="931774">
              <a:defRPr/>
            </a:pPr>
            <a:r>
              <a:rPr lang="en-US" strike="noStrike"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p>
          <a:p>
            <a:pPr defTabSz="931774">
              <a:defRPr/>
            </a:pPr>
            <a:r>
              <a:rPr lang="en-US" strike="noStrike" dirty="0">
                <a:solidFill>
                  <a:prstClr val="black"/>
                </a:solidFill>
                <a:latin typeface="Calibri" panose="020F0502020204030204" pitchFamily="34" charset="0"/>
                <a:ea typeface="Calibri" panose="020F0502020204030204" pitchFamily="34" charset="0"/>
                <a:cs typeface="Times New Roman" panose="02020603050405020304" pitchFamily="18" charset="0"/>
              </a:rPr>
              <a:t>I believe it also may be a useful lens for their interviews with community resource people:</a:t>
            </a:r>
          </a:p>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19</a:t>
            </a:fld>
            <a:endParaRPr lang="en-US" dirty="0"/>
          </a:p>
        </p:txBody>
      </p:sp>
    </p:spTree>
    <p:extLst>
      <p:ext uri="{BB962C8B-B14F-4D97-AF65-F5344CB8AC3E}">
        <p14:creationId xmlns:p14="http://schemas.microsoft.com/office/powerpoint/2010/main" val="21863298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899388"/>
          </a:xfrm>
        </p:spPr>
        <p:txBody>
          <a:bodyPr/>
          <a:lstStyle/>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We all have theories of action underlying our choices for what we do.  Usually they are unstated and unexamined.</a:t>
            </a:r>
          </a:p>
          <a:p>
            <a:pPr marL="0" marR="0">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It might be very enlightening to listen to what community people say about </a:t>
            </a:r>
          </a:p>
          <a:p>
            <a:pPr marL="342900" marR="0" lvl="0" indent="-342900">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How change happens </a:t>
            </a:r>
          </a:p>
          <a:p>
            <a:pPr marL="342900" marR="0" lvl="0" indent="-342900">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What are the leverage points to effect change</a:t>
            </a:r>
          </a:p>
          <a:p>
            <a:pPr marL="342900" marR="0" lvl="0" indent="-342900">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How they choose to engage </a:t>
            </a:r>
          </a:p>
          <a:p>
            <a:pPr marL="342900" marR="0" lvl="0" indent="-342900">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What they count as success</a:t>
            </a:r>
          </a:p>
          <a:p>
            <a:pPr marL="342900" marR="0" lvl="0" indent="-342900">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How are their choices of strategy affected by their knowledge, skills, and temperament; their experiences and connections? </a:t>
            </a: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There are a variety of potential action strategies to address any environmental issue – some are more effective or comprehensive than others.  Which one(s) should we choose?  </a:t>
            </a: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Ultimately, paying attention to the theories of action held by the community resource people they interview will broaden and sharpen students’ understanding of the choices of strategy they can make.</a:t>
            </a: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Your Theory of Action is an element of your civic identity:  What action strategies will be most effective for who you are?</a:t>
            </a:r>
          </a:p>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20</a:t>
            </a:fld>
            <a:endParaRPr lang="en-US"/>
          </a:p>
        </p:txBody>
      </p:sp>
    </p:spTree>
    <p:extLst>
      <p:ext uri="{BB962C8B-B14F-4D97-AF65-F5344CB8AC3E}">
        <p14:creationId xmlns:p14="http://schemas.microsoft.com/office/powerpoint/2010/main" val="10795812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a:t>
            </a:r>
            <a:r>
              <a:rPr kumimoji="0" lang="en-US" sz="12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Civics Project Guidebook </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places a lot of emphasis on </a:t>
            </a:r>
            <a:r>
              <a:rPr kumimoji="0" lang="en-US" sz="1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Stage 2.  Identifying an issue</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The goal is participant ownership of the issue, arousing students’ intrinsic motivation.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process of choosing an issue can not only foster student leadership but also to promote a democratic team approach to the project.</a:t>
            </a:r>
            <a:r>
              <a:rPr lang="en-US" i="0" dirty="0">
                <a:latin typeface="Calibri" panose="020F0502020204030204" pitchFamily="34" charset="0"/>
                <a:ea typeface="Calibri" panose="020F0502020204030204" pitchFamily="34" charset="0"/>
                <a:cs typeface="Times New Roman" panose="02020603050405020304" pitchFamily="18" charset="0"/>
              </a:rPr>
              <a:t>  Building consensus around a single community issue is seen as key. </a:t>
            </a: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Envirothon takes a different approach.  The program very clearly designates the current issue every year, but it does so in a way that still promotes participant ownership and student leadership, in ways that offer other benefits as well.</a:t>
            </a:r>
          </a:p>
          <a:p>
            <a:endParaRPr lang="en-US" i="0" dirty="0">
              <a:latin typeface="Calibri" panose="020F0502020204030204" pitchFamily="34" charset="0"/>
              <a:ea typeface="Calibri" panose="020F0502020204030204" pitchFamily="34" charset="0"/>
              <a:cs typeface="Times New Roman" panose="02020603050405020304" pitchFamily="18" charset="0"/>
            </a:endParaRPr>
          </a:p>
          <a:p>
            <a:endParaRPr lang="en-US" i="0" dirty="0">
              <a:latin typeface="Calibri" panose="020F0502020204030204" pitchFamily="34" charset="0"/>
              <a:ea typeface="Calibri" panose="020F0502020204030204" pitchFamily="34" charset="0"/>
              <a:cs typeface="Times New Roman" panose="02020603050405020304" pitchFamily="18" charset="0"/>
            </a:endParaRPr>
          </a:p>
          <a:p>
            <a:pPr marL="349415" indent="-349415">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Examining self and civic identity</a:t>
            </a:r>
          </a:p>
          <a:p>
            <a:pPr marL="349415" indent="-349415">
              <a:buFont typeface="+mj-lt"/>
              <a:buAutoNum type="arabicPeriod"/>
            </a:pPr>
            <a:r>
              <a:rPr lang="en-US" b="1" dirty="0">
                <a:latin typeface="Calibri" panose="020F0502020204030204" pitchFamily="34" charset="0"/>
                <a:ea typeface="Calibri" panose="020F0502020204030204" pitchFamily="34" charset="0"/>
                <a:cs typeface="Times New Roman" panose="02020603050405020304" pitchFamily="18" charset="0"/>
              </a:rPr>
              <a:t>Identifying an issue</a:t>
            </a:r>
          </a:p>
          <a:p>
            <a:pPr marL="349415" indent="-349415">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Researching and investigating</a:t>
            </a:r>
          </a:p>
          <a:p>
            <a:pPr marL="349415" indent="-349415">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Developing an Action Plan</a:t>
            </a:r>
          </a:p>
          <a:p>
            <a:pPr marL="349415" indent="-349415">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Taking action</a:t>
            </a:r>
          </a:p>
          <a:p>
            <a:pPr marL="349415" indent="-349415">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Reflecting and showcasing </a:t>
            </a:r>
          </a:p>
          <a:p>
            <a:r>
              <a:rPr lang="en-US" dirty="0">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21</a:t>
            </a:fld>
            <a:endParaRPr lang="en-US" dirty="0"/>
          </a:p>
        </p:txBody>
      </p:sp>
    </p:spTree>
    <p:extLst>
      <p:ext uri="{BB962C8B-B14F-4D97-AF65-F5344CB8AC3E}">
        <p14:creationId xmlns:p14="http://schemas.microsoft.com/office/powerpoint/2010/main" val="13890708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ea typeface="Calibri" panose="020F0502020204030204" pitchFamily="34" charset="0"/>
                <a:cs typeface="Times New Roman" panose="02020603050405020304" pitchFamily="18" charset="0"/>
              </a:rPr>
              <a:t> </a:t>
            </a:r>
          </a:p>
          <a:p>
            <a:r>
              <a:rPr lang="en-US" dirty="0">
                <a:latin typeface="Calibri" panose="020F0502020204030204" pitchFamily="34" charset="0"/>
                <a:ea typeface="Calibri" panose="020F0502020204030204" pitchFamily="34" charset="0"/>
                <a:cs typeface="Times New Roman" panose="02020603050405020304" pitchFamily="18" charset="0"/>
              </a:rPr>
              <a:t>The </a:t>
            </a:r>
            <a:r>
              <a:rPr lang="en-US" i="1" dirty="0">
                <a:latin typeface="Calibri" panose="020F0502020204030204" pitchFamily="34" charset="0"/>
                <a:ea typeface="Calibri" panose="020F0502020204030204" pitchFamily="34" charset="0"/>
                <a:cs typeface="Times New Roman" panose="02020603050405020304" pitchFamily="18" charset="0"/>
              </a:rPr>
              <a:t>Act to Promote and Enhance Civic Engagement </a:t>
            </a:r>
            <a:r>
              <a:rPr lang="en-US" dirty="0">
                <a:latin typeface="Calibri" panose="020F0502020204030204" pitchFamily="34" charset="0"/>
                <a:ea typeface="Calibri" panose="020F0502020204030204" pitchFamily="34" charset="0"/>
                <a:cs typeface="Times New Roman" panose="02020603050405020304" pitchFamily="18" charset="0"/>
              </a:rPr>
              <a:t>is very clear that civic engagement projects must be “student-led”.  Empowerment of young members of the community to participate is a goal we all aspire to. </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dirty="0">
                <a:latin typeface="Calibri" panose="020F0502020204030204" pitchFamily="34" charset="0"/>
                <a:ea typeface="Calibri" panose="020F0502020204030204" pitchFamily="34" charset="0"/>
                <a:cs typeface="Times New Roman" panose="02020603050405020304" pitchFamily="18" charset="0"/>
              </a:rPr>
              <a:t>This is a big, important topic worthy of more attention than this presentation can give it.  W</a:t>
            </a:r>
            <a:r>
              <a:rPr lang="en-US" sz="1100" dirty="0">
                <a:latin typeface="Calibri" panose="020F0502020204030204" pitchFamily="34" charset="0"/>
                <a:ea typeface="Calibri" panose="020F0502020204030204" pitchFamily="34" charset="0"/>
                <a:cs typeface="Times New Roman" panose="02020603050405020304" pitchFamily="18" charset="0"/>
              </a:rPr>
              <a:t>e all have different experiences and definitions and criteria for what “student-led” looks like.  I have interviewed Envirothon teams and coaches and been impressed by the variety of forms that student leadership and participant ownership can take, and ways to encourage it.  All these forms can contribute to the development of effective adult participation</a:t>
            </a:r>
            <a:r>
              <a:rPr lang="en-US" dirty="0">
                <a:latin typeface="Calibri" panose="020F0502020204030204" pitchFamily="34" charset="0"/>
                <a:ea typeface="Calibri" panose="020F0502020204030204" pitchFamily="34" charset="0"/>
                <a:cs typeface="Times New Roman" panose="02020603050405020304" pitchFamily="18" charset="0"/>
              </a:rPr>
              <a:t>.  </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dirty="0"/>
              <a:t>Here I want to describe how the Envirothon process works.  Yes, Envirothon identifies and frames the issue in general terms before the teams get it.  Recent Current Issues have included:</a:t>
            </a:r>
          </a:p>
          <a:p>
            <a:endParaRPr lang="en-US" dirty="0"/>
          </a:p>
          <a:p>
            <a:r>
              <a:rPr lang="en-US" dirty="0"/>
              <a:t>Sustainable Local Agriculture</a:t>
            </a:r>
          </a:p>
          <a:p>
            <a:r>
              <a:rPr lang="en-US" dirty="0"/>
              <a:t>Managing Invasive Species</a:t>
            </a:r>
          </a:p>
          <a:p>
            <a:r>
              <a:rPr lang="en-US" dirty="0"/>
              <a:t>Water Resources and Climate Change</a:t>
            </a:r>
          </a:p>
          <a:p>
            <a:endParaRPr lang="en-US" dirty="0"/>
          </a:p>
          <a:p>
            <a:r>
              <a:rPr lang="en-US" dirty="0"/>
              <a:t>But Envirothon still leaves much room for team choice.</a:t>
            </a:r>
          </a:p>
          <a:p>
            <a:endParaRPr lang="en-US" dirty="0"/>
          </a:p>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22</a:t>
            </a:fld>
            <a:endParaRPr lang="en-US" dirty="0"/>
          </a:p>
        </p:txBody>
      </p:sp>
    </p:spTree>
    <p:extLst>
      <p:ext uri="{BB962C8B-B14F-4D97-AF65-F5344CB8AC3E}">
        <p14:creationId xmlns:p14="http://schemas.microsoft.com/office/powerpoint/2010/main" val="14903571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774">
              <a:buFont typeface="Symbol" panose="05050102010706020507" pitchFamily="18" charset="2"/>
              <a:buNone/>
              <a:defRPr/>
            </a:pPr>
            <a:r>
              <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rPr>
              <a:t>We ask:  What does the issue look like in YOUR community?</a:t>
            </a:r>
          </a:p>
          <a:p>
            <a:pPr marL="349415" indent="-349415" defTabSz="931774">
              <a:buFont typeface="Symbol" panose="05050102010706020507" pitchFamily="18" charset="2"/>
              <a:buChar char=""/>
              <a:defRPr/>
            </a:pPr>
            <a:r>
              <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rPr>
              <a:t>The issue takes a different form, and offers multiple, diverse research opportunities, in each Massachusetts community</a:t>
            </a:r>
          </a:p>
          <a:p>
            <a:pPr marL="349415" indent="-349415" defTabSz="931774">
              <a:buFont typeface="Symbol" panose="05050102010706020507" pitchFamily="18" charset="2"/>
              <a:buChar char=""/>
              <a:defRPr/>
            </a:pPr>
            <a:r>
              <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rPr>
              <a:t>Each community has unique combinations of people with unique personalities and expertise, unique history, unique infrastructure, their own unique landscapes</a:t>
            </a:r>
          </a:p>
          <a:p>
            <a:pPr marL="349415" indent="-349415" defTabSz="931774">
              <a:buFont typeface="Symbol" panose="05050102010706020507" pitchFamily="18" charset="2"/>
              <a:buChar char=""/>
              <a:defRPr/>
            </a:pPr>
            <a:r>
              <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rPr>
              <a:t>Each team chooses its own angle on the issue, and its own research path, based on what matters to them and their community and what they find along the way.</a:t>
            </a:r>
          </a:p>
          <a:p>
            <a:pPr defTabSz="931774">
              <a:defRPr/>
            </a:pPr>
            <a:r>
              <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issue takes a different form, and offers multiple research opportunities, in each Massachusetts community.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23</a:t>
            </a:fld>
            <a:endParaRPr lang="en-US" dirty="0"/>
          </a:p>
        </p:txBody>
      </p:sp>
    </p:spTree>
    <p:extLst>
      <p:ext uri="{BB962C8B-B14F-4D97-AF65-F5344CB8AC3E}">
        <p14:creationId xmlns:p14="http://schemas.microsoft.com/office/powerpoint/2010/main" val="10529500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Ongoing articulation of the focus issue is a central element of an Envirothon team’s community research experience.  </a:t>
            </a:r>
          </a:p>
          <a:p>
            <a:pPr marL="0" marR="0" lvl="0" indent="0" algn="l" defTabSz="931774"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31774"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Identifying, defining, and refining the local issue is part of the teams’ research process all the way through to presentation. Each interview or site visit can add perspective, dimension, new language to the issue definition</a:t>
            </a:r>
          </a:p>
          <a:p>
            <a:pPr marL="0" marR="0" lvl="0" indent="0" algn="l" defTabSz="931774"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E36CCE-3891-44BC-A987-F29B29A384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03571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 key value of framing the general issue for Envirothon teams is the opportunity to set the stage for more critical engagement by the teams.</a:t>
            </a: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31774"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E36CCE-3891-44BC-A987-F29B29A384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48158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Messaging vs. Education.  We have found that government agencies addressing environmental issues have their own working definitions of the problem.  Their public messaging is aimed primarily at behavior modification:  they want to influence the public to adopt particular habits and take particular actions.  The focus is on creating appealing presentations and uncomplicated content and concepts, to spur behavioral change.  They worry – with justification – about attention spans and issue complexity.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This is different from our role as educators.  Our job is to introduce more juiciness and complexity, to reframe, to spur critical thinking, particularly through calling attention to different, sometimes dissident perspectives.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Is our goal well-behaved citizens or critically thinking citizens?  Usually there is no conflict, but still, it’s an issue that we need to keep an eye out for as we introduce young people to real live issues.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E36CCE-3891-44BC-A987-F29B29A384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29359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 the interest of critical analysis of issues, Envirothon asks teams to consider:  how will climate change affect this issue over the next 30 years?  How is energy use a factor?  Are the solutions worth the cost given other societal priorities?  How do different neighborhoods and groups in our community experience the issue differently?  What new technologies and techniques are coming on the scene that could change the issue and how we respond?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Examples: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Nonpoint source pollution becomes stormwater management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Native and invasive species in a changing world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Water supply as an energy issue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E36CCE-3891-44BC-A987-F29B29A384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57488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ea typeface="Calibri" panose="020F0502020204030204" pitchFamily="34" charset="0"/>
                <a:cs typeface="Times New Roman" panose="02020603050405020304" pitchFamily="18" charset="0"/>
              </a:rPr>
              <a:t>Stage 4 of Civics Projects focuses on developing an action plan.  </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Developing an action plan, and taking action, are the key experience for a civic engagement project.  They are NOT an Envirothon requirement for teams participating in the competition.  </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As part of their presentation to judges, Envirothon teams make a recommendation for next steps that their community should take to address the issue, including consideration of cost and who should be involved. But officially, Envirothon stops with this report on their research and recommendations.</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9415" indent="-349415">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Examining self and civic identity</a:t>
            </a:r>
          </a:p>
          <a:p>
            <a:pPr marL="349415" indent="-349415">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Identifying an issue</a:t>
            </a:r>
          </a:p>
          <a:p>
            <a:pPr marL="349415" indent="-349415">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Researching and investigating</a:t>
            </a:r>
          </a:p>
          <a:p>
            <a:pPr marL="349415" indent="-349415">
              <a:buFont typeface="+mj-lt"/>
              <a:buAutoNum type="arabicPeriod"/>
            </a:pPr>
            <a:r>
              <a:rPr lang="en-US" b="1" dirty="0">
                <a:latin typeface="Calibri" panose="020F0502020204030204" pitchFamily="34" charset="0"/>
                <a:ea typeface="Calibri" panose="020F0502020204030204" pitchFamily="34" charset="0"/>
                <a:cs typeface="Times New Roman" panose="02020603050405020304" pitchFamily="18" charset="0"/>
              </a:rPr>
              <a:t>Developing an Action Plan</a:t>
            </a:r>
          </a:p>
          <a:p>
            <a:pPr marL="349415" indent="-349415">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Taking action</a:t>
            </a:r>
          </a:p>
          <a:p>
            <a:pPr marL="349415" indent="-349415">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Reflecting and showcasing </a:t>
            </a:r>
          </a:p>
          <a:p>
            <a:r>
              <a:rPr lang="en-US" dirty="0">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28</a:t>
            </a:fld>
            <a:endParaRPr lang="en-US" dirty="0"/>
          </a:p>
        </p:txBody>
      </p:sp>
    </p:spTree>
    <p:extLst>
      <p:ext uri="{BB962C8B-B14F-4D97-AF65-F5344CB8AC3E}">
        <p14:creationId xmlns:p14="http://schemas.microsoft.com/office/powerpoint/2010/main" val="23785907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ea typeface="Calibri" panose="020F0502020204030204" pitchFamily="34" charset="0"/>
                <a:cs typeface="Times New Roman" panose="02020603050405020304" pitchFamily="18" charset="0"/>
              </a:rPr>
              <a:t> </a:t>
            </a:r>
          </a:p>
          <a:p>
            <a:pPr marL="0" indent="0">
              <a:buFont typeface="Symbol" panose="05050102010706020507" pitchFamily="18" charset="2"/>
              <a:buNone/>
            </a:pPr>
            <a:r>
              <a:rPr lang="en-US" dirty="0">
                <a:latin typeface="Calibri" panose="020F0502020204030204" pitchFamily="34" charset="0"/>
                <a:ea typeface="Calibri" panose="020F0502020204030204" pitchFamily="34" charset="0"/>
                <a:cs typeface="Times New Roman" panose="02020603050405020304" pitchFamily="18" charset="0"/>
              </a:rPr>
              <a:t>Nevertheless, we have found that at least half the teams every year engage with the community in some way beyond their research and recommendations.</a:t>
            </a:r>
            <a:r>
              <a:rPr lang="en-US" i="1" dirty="0">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rPr>
              <a:t>Their research experience usually has a lot to do with their decision to take action.</a:t>
            </a:r>
          </a:p>
          <a:p>
            <a:r>
              <a:rPr lang="en-US" dirty="0">
                <a:latin typeface="Calibri" panose="020F0502020204030204" pitchFamily="34" charset="0"/>
                <a:ea typeface="Calibri" panose="020F0502020204030204" pitchFamily="34" charset="0"/>
                <a:cs typeface="Times New Roman" panose="02020603050405020304" pitchFamily="18" charset="0"/>
              </a:rPr>
              <a:t> </a:t>
            </a:r>
          </a:p>
          <a:p>
            <a:pPr marL="0" indent="0">
              <a:buFont typeface="Symbol" panose="05050102010706020507" pitchFamily="18" charset="2"/>
              <a:buNone/>
            </a:pPr>
            <a:r>
              <a:rPr lang="en-US" dirty="0">
                <a:latin typeface="Calibri" panose="020F0502020204030204" pitchFamily="34" charset="0"/>
                <a:ea typeface="Calibri" panose="020F0502020204030204" pitchFamily="34" charset="0"/>
                <a:cs typeface="Times New Roman" panose="02020603050405020304" pitchFamily="18" charset="0"/>
              </a:rPr>
              <a:t>Their decision to engage is authentic – just as it is for adult citizens.  It’s not an assignment.  So their questions include:  What action is needed to address this problem?  Who is already involved?  How might we engage?  Will our participation make a difference?  Do we have time?  Will it be fun?</a:t>
            </a:r>
          </a:p>
          <a:p>
            <a:pPr marL="232943"/>
            <a:r>
              <a:rPr lang="en-US" dirty="0">
                <a:latin typeface="Calibri" panose="020F0502020204030204" pitchFamily="34" charset="0"/>
                <a:ea typeface="Calibri" panose="020F0502020204030204" pitchFamily="34" charset="0"/>
                <a:cs typeface="Times New Roman" panose="02020603050405020304" pitchFamily="18" charset="0"/>
              </a:rPr>
              <a:t> </a:t>
            </a:r>
          </a:p>
          <a:p>
            <a:pPr marL="0" indent="0">
              <a:buFont typeface="Symbol" panose="05050102010706020507" pitchFamily="18" charset="2"/>
              <a:buNone/>
            </a:pPr>
            <a:r>
              <a:rPr lang="en-US" dirty="0">
                <a:latin typeface="Calibri" panose="020F0502020204030204" pitchFamily="34" charset="0"/>
                <a:ea typeface="Calibri" panose="020F0502020204030204" pitchFamily="34" charset="0"/>
                <a:cs typeface="Times New Roman" panose="02020603050405020304" pitchFamily="18" charset="0"/>
              </a:rPr>
              <a:t>When they do decide to engage, it’s a voluntary activity within a voluntary activity.  This is worthy of note:  if internal motivation is the gold standard, as it should be in learning to engage in community issues, then this is a good approach.</a:t>
            </a:r>
          </a:p>
          <a:p>
            <a:pPr marL="0" indent="0">
              <a:buFont typeface="Symbol" panose="05050102010706020507" pitchFamily="18" charset="2"/>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indent="0">
              <a:buFont typeface="Symbol" panose="05050102010706020507" pitchFamily="18" charset="2"/>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On some issues in some communities, teams find that “system change” is not necessary, but there is still work to be done.  </a:t>
            </a:r>
          </a:p>
          <a:p>
            <a:pPr marL="757066" marR="0" lvl="1" indent="-291179"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Civics Project Guidebook highlights the distinction between civics projects and service projects.  Civics projects are different because they seek to identify root causes and to work for system change. </a:t>
            </a:r>
          </a:p>
          <a:p>
            <a:pPr marL="757066" marR="0" lvl="1" indent="-291179"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While we encourage Envirothon teams in this direction, all forms of community engagement are welcomed.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349415" indent="-349415">
              <a:buFont typeface="Symbol" panose="05050102010706020507" pitchFamily="18" charset="2"/>
              <a:buChar char=""/>
            </a:pPr>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dirty="0">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29</a:t>
            </a:fld>
            <a:endParaRPr lang="en-US" dirty="0"/>
          </a:p>
        </p:txBody>
      </p:sp>
    </p:spTree>
    <p:extLst>
      <p:ext uri="{BB962C8B-B14F-4D97-AF65-F5344CB8AC3E}">
        <p14:creationId xmlns:p14="http://schemas.microsoft.com/office/powerpoint/2010/main" val="32617000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For their action projects, most Envirothon teams connect with an ongoing effort in the community.  They choose to work with and learn more from an organization or person they have come to admire through their research process.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Some Envirothon teams develop their own action project.  In these cases, their consensus on a project grows out of a compelling idea or opportunity they encounter in their research.  When they develop their own idea, it is most often a public education project – perhaps adults, perhaps elementary students.</a:t>
            </a:r>
          </a:p>
          <a:p>
            <a:pPr marL="349415" marR="0" lvl="0" indent="-349415"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We have found that there is a qualitative difference in the experience of a service project when the group has a deep understanding of the issues, places, and people – and why the work is important.  That understanding comes from their research.</a:t>
            </a:r>
          </a:p>
          <a:p>
            <a:pPr marL="465887"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30</a:t>
            </a:fld>
            <a:endParaRPr lang="en-US" dirty="0"/>
          </a:p>
        </p:txBody>
      </p:sp>
    </p:spTree>
    <p:extLst>
      <p:ext uri="{BB962C8B-B14F-4D97-AF65-F5344CB8AC3E}">
        <p14:creationId xmlns:p14="http://schemas.microsoft.com/office/powerpoint/2010/main" val="32170516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31774"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 major value of a heavy emphasis on community research is the opportunity for making and sustaining connections with community resource people and organizations out of which action projects can grow.</a:t>
            </a:r>
          </a:p>
          <a:p>
            <a:pPr marL="0" marR="0" lvl="0" indent="0" algn="l" defTabSz="931774"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9415" marR="0" lvl="0" indent="-349415" algn="l" defTabSz="931774"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Teachers can’t be experts on every issue topic.  The community connections can help.</a:t>
            </a:r>
          </a:p>
          <a:p>
            <a:pPr marL="349415" marR="0" lvl="0" indent="-349415" algn="l" defTabSz="931774"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Encounters with people in the community can not only provide important research information, but also introduce young people to role models and potential routes in education and careers.  </a:t>
            </a:r>
          </a:p>
          <a:p>
            <a:pPr marL="349415" marR="0" lvl="0" indent="-349415" algn="l" defTabSz="931774"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Individual educators can cultivate ongoing positive relationships with their community beyond the projects that can have multiple benefits for the school, teacher, and students – over multiple years</a:t>
            </a:r>
          </a:p>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31</a:t>
            </a:fld>
            <a:endParaRPr lang="en-US" dirty="0"/>
          </a:p>
        </p:txBody>
      </p:sp>
    </p:spTree>
    <p:extLst>
      <p:ext uri="{BB962C8B-B14F-4D97-AF65-F5344CB8AC3E}">
        <p14:creationId xmlns:p14="http://schemas.microsoft.com/office/powerpoint/2010/main" val="20622237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Symbol" panose="05050102010706020507" pitchFamily="18" charset="2"/>
              <a:buNone/>
            </a:pPr>
            <a:r>
              <a:rPr lang="en-US" dirty="0">
                <a:latin typeface="Calibri" panose="020F0502020204030204" pitchFamily="34" charset="0"/>
                <a:ea typeface="Calibri" panose="020F0502020204030204" pitchFamily="34" charset="0"/>
                <a:cs typeface="Times New Roman" panose="02020603050405020304" pitchFamily="18" charset="0"/>
              </a:rPr>
              <a:t>Social anthropologists who have studied human learning have theorized that we learn by legitimate, peripheral participation in a community of practice. </a:t>
            </a:r>
          </a:p>
          <a:p>
            <a:pPr marL="0" indent="0">
              <a:buFont typeface="Symbol" panose="05050102010706020507" pitchFamily="18" charset="2"/>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 community of practice is a group of individuals participating in communal activity, continuously experiencing and creating their shared identity through engaging in the practices of their communities. When newcomers join an established group or community, they spend some time initially observing and perhaps performing simple tasks in basic roles as they learn how the group works and how they can participate. (Wikipedia)</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Essentially, we learn by apprenticeship.</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In Envirothon’s experience, conservation and environmental protection are an active, vibrant community of practice in Massachusetts, and community research is an opportunity for legitimate peripheral participation.</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31774"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Action projects that grow out of research connections with community organizations are a form of </a:t>
            </a:r>
            <a:r>
              <a:rPr kumimoji="0" lang="en-US" sz="1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apprenticeship</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 one of the most powerful, durable, effective forms of human learning.  The role of the Envirothon coach is to facilitate something close to the apprenticeship experience:  encounters with thoughtful, experienced environmental activists, scientists, local officials, natural resource managers. </a:t>
            </a:r>
          </a:p>
          <a:p>
            <a:pPr marL="0" marR="0" lvl="0" indent="0" algn="l" defTabSz="931774" rtl="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ea typeface="Calibri" panose="020F0502020204030204" pitchFamily="34" charset="0"/>
                <a:cs typeface="Times New Roman" panose="02020603050405020304" pitchFamily="18" charset="0"/>
              </a:rPr>
              <a:t> </a:t>
            </a:r>
          </a:p>
          <a:p>
            <a:r>
              <a:rPr lang="en-US" dirty="0">
                <a:latin typeface="Calibri" panose="020F0502020204030204" pitchFamily="34" charset="0"/>
                <a:ea typeface="Calibri" panose="020F0502020204030204" pitchFamily="34" charset="0"/>
                <a:cs typeface="Times New Roman" panose="02020603050405020304" pitchFamily="18" charset="0"/>
              </a:rPr>
              <a:t>This may mean that when young people develop their own action plans from scratch rather than plugging into ongoing community projects, they can miss some important learning opportunities.</a:t>
            </a:r>
          </a:p>
          <a:p>
            <a:r>
              <a:rPr lang="en-US" dirty="0">
                <a:latin typeface="Calibri" panose="020F0502020204030204" pitchFamily="34" charset="0"/>
                <a:ea typeface="Calibri" panose="020F0502020204030204" pitchFamily="34" charset="0"/>
                <a:cs typeface="Times New Roman" panose="02020603050405020304" pitchFamily="18" charset="0"/>
              </a:rPr>
              <a:t> </a:t>
            </a:r>
          </a:p>
          <a:p>
            <a:r>
              <a:rPr lang="en-US" dirty="0">
                <a:latin typeface="Calibri" panose="020F0502020204030204" pitchFamily="34" charset="0"/>
                <a:ea typeface="Calibri" panose="020F0502020204030204" pitchFamily="34" charset="0"/>
                <a:cs typeface="Times New Roman" panose="02020603050405020304" pitchFamily="18" charset="0"/>
              </a:rPr>
              <a:t>Plugging into ongoing community work as part of a community service project gets a bad name when students aren’t invested in the work.  A major value of the Envirothon’s focus on research is that the teams tend to be knowledgeable about the people, places, and theories of change involved in the work.  They are invested in success, not just concerned with putting in their hours.  </a:t>
            </a:r>
          </a:p>
          <a:p>
            <a:pPr marL="349415" indent="-349415">
              <a:buFont typeface="Symbol" panose="05050102010706020507" pitchFamily="18"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From the perspective of community projects as an apprenticeship experience, it makes sense for teams to plug in to activities they have identified as making a difference, and have a chance to observe and practice under the guidance of long term activists</a:t>
            </a:r>
          </a:p>
          <a:p>
            <a:pPr marL="349415" indent="-349415">
              <a:buFont typeface="Symbol" panose="05050102010706020507" pitchFamily="18"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From a practical standpoint, community organizations are more likely to welcome the involvement of young people if their projects further, or at least dovetail, with identified community agendas.  At the very least, students should be able to explain how their project intersects or reinforces existing work.  </a:t>
            </a:r>
          </a:p>
          <a:p>
            <a:r>
              <a:rPr lang="en-US" dirty="0">
                <a:latin typeface="Calibri" panose="020F0502020204030204" pitchFamily="34" charset="0"/>
                <a:ea typeface="Calibri" panose="020F0502020204030204" pitchFamily="34" charset="0"/>
                <a:cs typeface="Times New Roman" panose="02020603050405020304" pitchFamily="18" charset="0"/>
              </a:rPr>
              <a:t>From both perspectives, an emphasis on community research is important.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E36CCE-3891-44BC-A987-F29B29A384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00240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 terms of actually taking action in stage 5:</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9415" indent="-349415">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Examining self and civic identity</a:t>
            </a:r>
          </a:p>
          <a:p>
            <a:pPr marL="349415" indent="-349415">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Identifying an issue</a:t>
            </a:r>
          </a:p>
          <a:p>
            <a:pPr marL="349415" indent="-349415">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Researching and investigating</a:t>
            </a:r>
          </a:p>
          <a:p>
            <a:pPr marL="349415" indent="-349415">
              <a:buFont typeface="+mj-lt"/>
              <a:buAutoNum type="arabicPeriod"/>
            </a:pPr>
            <a:r>
              <a:rPr lang="en-US" b="0" dirty="0">
                <a:latin typeface="Calibri" panose="020F0502020204030204" pitchFamily="34" charset="0"/>
                <a:ea typeface="Calibri" panose="020F0502020204030204" pitchFamily="34" charset="0"/>
                <a:cs typeface="Times New Roman" panose="02020603050405020304" pitchFamily="18" charset="0"/>
              </a:rPr>
              <a:t>Developing an Action Plan</a:t>
            </a:r>
          </a:p>
          <a:p>
            <a:pPr marL="349415" indent="-349415">
              <a:buFont typeface="+mj-lt"/>
              <a:buAutoNum type="arabicPeriod"/>
            </a:pPr>
            <a:r>
              <a:rPr lang="en-US" b="1" dirty="0">
                <a:latin typeface="Calibri" panose="020F0502020204030204" pitchFamily="34" charset="0"/>
                <a:ea typeface="Calibri" panose="020F0502020204030204" pitchFamily="34" charset="0"/>
                <a:cs typeface="Times New Roman" panose="02020603050405020304" pitchFamily="18" charset="0"/>
              </a:rPr>
              <a:t>Taking action</a:t>
            </a:r>
          </a:p>
          <a:p>
            <a:pPr marL="349415" indent="-349415">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Reflecting and showcasing </a:t>
            </a:r>
          </a:p>
          <a:p>
            <a:r>
              <a:rPr lang="en-US" dirty="0">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33</a:t>
            </a:fld>
            <a:endParaRPr lang="en-US" dirty="0"/>
          </a:p>
        </p:txBody>
      </p:sp>
    </p:spTree>
    <p:extLst>
      <p:ext uri="{BB962C8B-B14F-4D97-AF65-F5344CB8AC3E}">
        <p14:creationId xmlns:p14="http://schemas.microsoft.com/office/powerpoint/2010/main" val="35972689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31774"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We see a lot of practical and educational benefits in joining an ongoing community project rather than striking out on your own.</a:t>
            </a:r>
          </a:p>
          <a:p>
            <a:pPr marL="0" marR="0" lvl="0" indent="0" algn="l" defTabSz="931774"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31774"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 major value of an emphasis on community research is the opportunity for making and sustaining connections with community resource people and organizations.</a:t>
            </a:r>
          </a:p>
          <a:p>
            <a:pPr marL="0" marR="0" lvl="0" indent="0" algn="l" defTabSz="931774"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9415" marR="0" lvl="0" indent="-349415" algn="l" defTabSz="931774"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Teachers can’t be experts on every issue topic.  If learning the science and engineering involved in an issue is important, for example, the community connections can help.</a:t>
            </a:r>
          </a:p>
          <a:p>
            <a:pPr marL="349415" marR="0" lvl="0" indent="-349415" algn="l" defTabSz="931774"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encounters can not only provide important research information, but also introduce young people to role models and potential routes in education and careers.  </a:t>
            </a:r>
          </a:p>
          <a:p>
            <a:pPr marL="349415" marR="0" lvl="0" indent="-349415" algn="l" defTabSz="931774"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Individual educators can cultivate ongoing positive relationships with their community beyond the projects that can have multiple benefits for the school, teacher, and students – over multiple years</a:t>
            </a:r>
          </a:p>
          <a:p>
            <a:pPr marL="349415" marR="0" lvl="0" indent="-349415" algn="l" defTabSz="931774"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Action projects that grow out of research connections with community organizations are a form of apprenticeship, so teams are participating in one of the most powerful, durable, effective forms of human learning.  </a:t>
            </a:r>
          </a:p>
          <a:p>
            <a:pPr marL="0" marR="0" lvl="0" indent="0" algn="l" defTabSz="931774"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931774"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 addition, teams</a:t>
            </a: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Contribute to an ongoing project with lasting impact – a project in which at least a segment of the environmental community has decided to put their energy for the longer run</a:t>
            </a: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Earn community gratitude – for themselves and their schools</a:t>
            </a: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Achieve a sense of pride and ownership</a:t>
            </a:r>
          </a:p>
          <a:p>
            <a:pPr marL="0" marR="0" lvl="0" indent="0" algn="l" defTabSz="931774"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31774"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Further, their teacher/advisor </a:t>
            </a: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doesn’t have to be an expert, can focus time and effort on facilitating the experience</a:t>
            </a: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Can cultivate continued school/community partnership</a:t>
            </a:r>
          </a:p>
          <a:p>
            <a:pPr marL="0" marR="0" lvl="0" indent="0" algn="l" defTabSz="931774"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31774"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34</a:t>
            </a:fld>
            <a:endParaRPr lang="en-US" dirty="0"/>
          </a:p>
        </p:txBody>
      </p:sp>
    </p:spTree>
    <p:extLst>
      <p:ext uri="{BB962C8B-B14F-4D97-AF65-F5344CB8AC3E}">
        <p14:creationId xmlns:p14="http://schemas.microsoft.com/office/powerpoint/2010/main" val="36286625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31774"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downsides of joining an ongoing community project are essentially the downsides of the apprenticeship form of learning:</a:t>
            </a:r>
          </a:p>
          <a:p>
            <a:pPr marL="0" marR="0" lvl="0" indent="0" algn="l" defTabSz="931774"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Close work with community people working on the issue can reinforce unhelpful societal norms and race/class/political stereotypes</a:t>
            </a: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There may be less potential for decision-making and agency, although this might be just what the young people need.</a:t>
            </a: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groups we partner with may be justifiably focused narrowly in order to get to their next objectives.  In these cases, it is up to the teacher/coach/advisor to help young people see the big picture or an alternative issue frame.</a:t>
            </a:r>
          </a:p>
          <a:p>
            <a:pPr marL="0" marR="0" lvl="0" indent="0" algn="l" defTabSz="931774"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35</a:t>
            </a:fld>
            <a:endParaRPr lang="en-US" dirty="0"/>
          </a:p>
        </p:txBody>
      </p:sp>
    </p:spTree>
    <p:extLst>
      <p:ext uri="{BB962C8B-B14F-4D97-AF65-F5344CB8AC3E}">
        <p14:creationId xmlns:p14="http://schemas.microsoft.com/office/powerpoint/2010/main" val="21675809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trike="noStrike" dirty="0">
                <a:latin typeface="Calibri" panose="020F0502020204030204" pitchFamily="34" charset="0"/>
                <a:ea typeface="Calibri" panose="020F0502020204030204" pitchFamily="34" charset="0"/>
                <a:cs typeface="Times New Roman" panose="02020603050405020304" pitchFamily="18" charset="0"/>
              </a:rPr>
              <a:t>Stage 6, Reflecting and Showcasing, is critical to the Envirothon learning experience</a:t>
            </a:r>
          </a:p>
          <a:p>
            <a:endParaRPr lang="en-US" strike="noStrike" dirty="0">
              <a:latin typeface="Calibri" panose="020F0502020204030204" pitchFamily="34" charset="0"/>
              <a:ea typeface="Calibri" panose="020F0502020204030204" pitchFamily="34" charset="0"/>
              <a:cs typeface="Times New Roman" panose="02020603050405020304" pitchFamily="18" charset="0"/>
            </a:endParaRPr>
          </a:p>
          <a:p>
            <a:endParaRPr lang="en-US" strike="noStrike" dirty="0">
              <a:latin typeface="Calibri" panose="020F0502020204030204" pitchFamily="34" charset="0"/>
              <a:ea typeface="Calibri" panose="020F0502020204030204" pitchFamily="34" charset="0"/>
              <a:cs typeface="Times New Roman" panose="02020603050405020304" pitchFamily="18" charset="0"/>
            </a:endParaRPr>
          </a:p>
          <a:p>
            <a:pPr marL="349415" indent="-349415">
              <a:buFont typeface="+mj-lt"/>
              <a:buAutoNum type="arabicPeriod"/>
            </a:pPr>
            <a:r>
              <a:rPr lang="en-US" strike="noStrike" dirty="0">
                <a:latin typeface="Calibri" panose="020F0502020204030204" pitchFamily="34" charset="0"/>
                <a:ea typeface="Calibri" panose="020F0502020204030204" pitchFamily="34" charset="0"/>
                <a:cs typeface="Times New Roman" panose="02020603050405020304" pitchFamily="18" charset="0"/>
              </a:rPr>
              <a:t>Examining self and civic identity</a:t>
            </a:r>
          </a:p>
          <a:p>
            <a:pPr marL="349415" indent="-349415">
              <a:buFont typeface="+mj-lt"/>
              <a:buAutoNum type="arabicPeriod"/>
            </a:pPr>
            <a:r>
              <a:rPr lang="en-US" strike="noStrike" dirty="0">
                <a:latin typeface="Calibri" panose="020F0502020204030204" pitchFamily="34" charset="0"/>
                <a:ea typeface="Calibri" panose="020F0502020204030204" pitchFamily="34" charset="0"/>
                <a:cs typeface="Times New Roman" panose="02020603050405020304" pitchFamily="18" charset="0"/>
              </a:rPr>
              <a:t>Identifying an issue</a:t>
            </a:r>
          </a:p>
          <a:p>
            <a:pPr marL="349415" indent="-349415">
              <a:buFont typeface="+mj-lt"/>
              <a:buAutoNum type="arabicPeriod"/>
            </a:pPr>
            <a:r>
              <a:rPr lang="en-US" strike="noStrike" dirty="0">
                <a:latin typeface="Calibri" panose="020F0502020204030204" pitchFamily="34" charset="0"/>
                <a:ea typeface="Calibri" panose="020F0502020204030204" pitchFamily="34" charset="0"/>
                <a:cs typeface="Times New Roman" panose="02020603050405020304" pitchFamily="18" charset="0"/>
              </a:rPr>
              <a:t>Researching and investigating</a:t>
            </a:r>
          </a:p>
          <a:p>
            <a:pPr marL="349415" indent="-349415">
              <a:buFont typeface="+mj-lt"/>
              <a:buAutoNum type="arabicPeriod"/>
            </a:pPr>
            <a:r>
              <a:rPr lang="en-US" b="0" strike="noStrike" dirty="0">
                <a:latin typeface="Calibri" panose="020F0502020204030204" pitchFamily="34" charset="0"/>
                <a:ea typeface="Calibri" panose="020F0502020204030204" pitchFamily="34" charset="0"/>
                <a:cs typeface="Times New Roman" panose="02020603050405020304" pitchFamily="18" charset="0"/>
              </a:rPr>
              <a:t>Developing an Action Plan</a:t>
            </a:r>
          </a:p>
          <a:p>
            <a:pPr marL="349415" indent="-349415">
              <a:buFont typeface="+mj-lt"/>
              <a:buAutoNum type="arabicPeriod"/>
            </a:pPr>
            <a:r>
              <a:rPr lang="en-US" strike="noStrike" dirty="0">
                <a:latin typeface="Calibri" panose="020F0502020204030204" pitchFamily="34" charset="0"/>
                <a:ea typeface="Calibri" panose="020F0502020204030204" pitchFamily="34" charset="0"/>
                <a:cs typeface="Times New Roman" panose="02020603050405020304" pitchFamily="18" charset="0"/>
              </a:rPr>
              <a:t>Taking action</a:t>
            </a:r>
          </a:p>
          <a:p>
            <a:pPr marL="349415" indent="-349415">
              <a:buFont typeface="+mj-lt"/>
              <a:buAutoNum type="arabicPeriod"/>
            </a:pPr>
            <a:r>
              <a:rPr lang="en-US" b="1" strike="noStrike" dirty="0">
                <a:latin typeface="Calibri" panose="020F0502020204030204" pitchFamily="34" charset="0"/>
                <a:ea typeface="Calibri" panose="020F0502020204030204" pitchFamily="34" charset="0"/>
                <a:cs typeface="Times New Roman" panose="02020603050405020304" pitchFamily="18" charset="0"/>
              </a:rPr>
              <a:t>Reflecting and showcasing </a:t>
            </a:r>
          </a:p>
          <a:p>
            <a:r>
              <a:rPr lang="en-US" strike="noStrike" dirty="0">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36</a:t>
            </a:fld>
            <a:endParaRPr lang="en-US" dirty="0"/>
          </a:p>
        </p:txBody>
      </p:sp>
    </p:spTree>
    <p:extLst>
      <p:ext uri="{BB962C8B-B14F-4D97-AF65-F5344CB8AC3E}">
        <p14:creationId xmlns:p14="http://schemas.microsoft.com/office/powerpoint/2010/main" val="32968949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trike="noStrike" dirty="0">
                <a:latin typeface="Calibri" panose="020F0502020204030204" pitchFamily="34" charset="0"/>
                <a:ea typeface="Calibri" panose="020F0502020204030204" pitchFamily="34" charset="0"/>
                <a:cs typeface="Times New Roman" panose="02020603050405020304" pitchFamily="18" charset="0"/>
              </a:rPr>
              <a:t>The Current Issue emphasis is on thorough, wide-ranging research, including field trips, interviews, library and web searches, and town hall visits.   Teams analyze the scientific, management, and policy dimensions of the problems they find, and develop recommendations tailored to the issue as it occurs in their community.  They make a presentation to a panel of judges including scientists, resource managers, policy-makers, local officials, and community activists, who give them real world questions and feedback.  </a:t>
            </a:r>
          </a:p>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37</a:t>
            </a:fld>
            <a:endParaRPr lang="en-US" dirty="0"/>
          </a:p>
        </p:txBody>
      </p:sp>
    </p:spTree>
    <p:extLst>
      <p:ext uri="{BB962C8B-B14F-4D97-AF65-F5344CB8AC3E}">
        <p14:creationId xmlns:p14="http://schemas.microsoft.com/office/powerpoint/2010/main" val="14191342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Reflection is ongoing throughout the project:  New research information and community experiences spur new reflection.</a:t>
            </a:r>
          </a:p>
          <a:p>
            <a:endParaRPr lang="en-US" dirty="0"/>
          </a:p>
          <a:p>
            <a:r>
              <a:rPr lang="en-US" dirty="0"/>
              <a:t>Is organizing the showcase as a judged competition helpful if our goal is to promote civic action for the sake of community improvement?  We have found that competition provides a motivation boost for many teams, but it can detract from the sense that we are all in this together.</a:t>
            </a:r>
          </a:p>
          <a:p>
            <a:endParaRPr lang="en-US" dirty="0"/>
          </a:p>
          <a:p>
            <a:r>
              <a:rPr lang="en-US" dirty="0"/>
              <a:t>The teams’ formal presentations to judges are a dramatic demonstration of “legitimate peripheral participation in a community of practice”</a:t>
            </a:r>
          </a:p>
          <a:p>
            <a:endParaRPr lang="en-US" dirty="0"/>
          </a:p>
          <a:p>
            <a:r>
              <a:rPr lang="en-US" dirty="0"/>
              <a:t>Outside the framework of the competition, Envirothon teams are invited, at lunchtime after the competition, to participate in a </a:t>
            </a:r>
            <a:r>
              <a:rPr lang="en-US" b="1" dirty="0"/>
              <a:t>Roundtables</a:t>
            </a:r>
            <a:r>
              <a:rPr lang="en-US" dirty="0"/>
              <a:t> session, where teams can talk informally, learn what the issue looks like in other Massachusetts communities, and how other teams pursued their research process.  For the Envirothon, one benefit of a designated issue with local differences is that when teams meet at the May competition they have some common understanding that can serve as a basis for more in-depth conversation at the roundtables.</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38</a:t>
            </a:fld>
            <a:endParaRPr lang="en-US" dirty="0"/>
          </a:p>
        </p:txBody>
      </p:sp>
    </p:spTree>
    <p:extLst>
      <p:ext uri="{BB962C8B-B14F-4D97-AF65-F5344CB8AC3E}">
        <p14:creationId xmlns:p14="http://schemas.microsoft.com/office/powerpoint/2010/main" val="241345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Summary points</a:t>
            </a:r>
          </a:p>
          <a:p>
            <a:endParaRPr lang="en-US" dirty="0"/>
          </a:p>
          <a:p>
            <a:r>
              <a:rPr lang="en-US" dirty="0"/>
              <a:t>An emphasis on community research can lead to deeper, more meaningful community engagement</a:t>
            </a:r>
          </a:p>
          <a:p>
            <a:endParaRPr lang="en-US" dirty="0"/>
          </a:p>
          <a:p>
            <a:r>
              <a:rPr lang="en-US" dirty="0"/>
              <a:t>In your approach to interdisciplinary environmental issues</a:t>
            </a:r>
          </a:p>
          <a:p>
            <a:pPr lvl="1"/>
            <a:r>
              <a:rPr lang="en-US" dirty="0"/>
              <a:t>Be fearless and persistent in questioning</a:t>
            </a:r>
          </a:p>
          <a:p>
            <a:pPr lvl="1"/>
            <a:r>
              <a:rPr lang="en-US" dirty="0"/>
              <a:t>Remember that disciplinary boundaries don’t mean much either to students or community activists</a:t>
            </a:r>
          </a:p>
          <a:p>
            <a:pPr marL="457200" lvl="1" indent="0">
              <a:buNone/>
            </a:pPr>
            <a:endParaRPr lang="en-US" dirty="0"/>
          </a:p>
          <a:p>
            <a:r>
              <a:rPr lang="en-US" dirty="0"/>
              <a:t>There are civics education benefits for to joining an ongoing community project, if the decision is voluntary and based on in-depth research</a:t>
            </a:r>
          </a:p>
          <a:p>
            <a:endParaRPr lang="en-US" dirty="0"/>
          </a:p>
          <a:p>
            <a:r>
              <a:rPr lang="en-US" dirty="0"/>
              <a:t>In terms of gaining knowledge, skills, and attitudes for civic engagement we need to pay special attention to</a:t>
            </a:r>
          </a:p>
          <a:p>
            <a:pPr lvl="1"/>
            <a:r>
              <a:rPr lang="en-US" dirty="0"/>
              <a:t>What “student-led” means in practice, every step of the way</a:t>
            </a:r>
          </a:p>
          <a:p>
            <a:pPr lvl="1"/>
            <a:r>
              <a:rPr lang="en-US" dirty="0"/>
              <a:t>How decisions, particularly about action, are made</a:t>
            </a:r>
          </a:p>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39</a:t>
            </a:fld>
            <a:endParaRPr lang="en-US" dirty="0"/>
          </a:p>
        </p:txBody>
      </p:sp>
    </p:spTree>
    <p:extLst>
      <p:ext uri="{BB962C8B-B14F-4D97-AF65-F5344CB8AC3E}">
        <p14:creationId xmlns:p14="http://schemas.microsoft.com/office/powerpoint/2010/main" val="40845965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40</a:t>
            </a:fld>
            <a:endParaRPr lang="en-US" dirty="0"/>
          </a:p>
        </p:txBody>
      </p:sp>
    </p:spTree>
    <p:extLst>
      <p:ext uri="{BB962C8B-B14F-4D97-AF65-F5344CB8AC3E}">
        <p14:creationId xmlns:p14="http://schemas.microsoft.com/office/powerpoint/2010/main" val="33431751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41</a:t>
            </a:fld>
            <a:endParaRPr lang="en-US" dirty="0"/>
          </a:p>
        </p:txBody>
      </p:sp>
    </p:spTree>
    <p:extLst>
      <p:ext uri="{BB962C8B-B14F-4D97-AF65-F5344CB8AC3E}">
        <p14:creationId xmlns:p14="http://schemas.microsoft.com/office/powerpoint/2010/main" val="39992502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E36CCE-3891-44BC-A987-F29B29A384AD}" type="slidenum">
              <a:rPr lang="en-US" smtClean="0"/>
              <a:t>42</a:t>
            </a:fld>
            <a:endParaRPr lang="en-US" dirty="0"/>
          </a:p>
        </p:txBody>
      </p:sp>
    </p:spTree>
    <p:extLst>
      <p:ext uri="{BB962C8B-B14F-4D97-AF65-F5344CB8AC3E}">
        <p14:creationId xmlns:p14="http://schemas.microsoft.com/office/powerpoint/2010/main" val="2273656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44AE2-3381-4035-BD1B-578B7187EBC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7E392E0-DE42-4B2B-AA34-53CB82677A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D4F538-AA2D-47D6-8FE3-4A3C9E3BEE1D}"/>
              </a:ext>
            </a:extLst>
          </p:cNvPr>
          <p:cNvSpPr>
            <a:spLocks noGrp="1"/>
          </p:cNvSpPr>
          <p:nvPr>
            <p:ph type="dt" sz="half" idx="10"/>
          </p:nvPr>
        </p:nvSpPr>
        <p:spPr/>
        <p:txBody>
          <a:bodyPr/>
          <a:lstStyle/>
          <a:p>
            <a:fld id="{2F1A5D53-4E78-4827-9BE7-C6C3E66E3414}" type="datetimeFigureOut">
              <a:rPr lang="en-US" smtClean="0"/>
              <a:t>10/6/2021</a:t>
            </a:fld>
            <a:endParaRPr lang="en-US" dirty="0"/>
          </a:p>
        </p:txBody>
      </p:sp>
      <p:sp>
        <p:nvSpPr>
          <p:cNvPr id="5" name="Footer Placeholder 4">
            <a:extLst>
              <a:ext uri="{FF2B5EF4-FFF2-40B4-BE49-F238E27FC236}">
                <a16:creationId xmlns:a16="http://schemas.microsoft.com/office/drawing/2014/main" id="{2A71400D-B482-4860-A837-E287248AE3C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0446F76-7B12-4CB9-8EA2-9FF91E50AF81}"/>
              </a:ext>
            </a:extLst>
          </p:cNvPr>
          <p:cNvSpPr>
            <a:spLocks noGrp="1"/>
          </p:cNvSpPr>
          <p:nvPr>
            <p:ph type="sldNum" sz="quarter" idx="12"/>
          </p:nvPr>
        </p:nvSpPr>
        <p:spPr/>
        <p:txBody>
          <a:bodyPr/>
          <a:lstStyle/>
          <a:p>
            <a:fld id="{1EF680F0-F2D7-4E64-8345-1656312BDF9F}" type="slidenum">
              <a:rPr lang="en-US" smtClean="0"/>
              <a:t>‹#›</a:t>
            </a:fld>
            <a:endParaRPr lang="en-US" dirty="0"/>
          </a:p>
        </p:txBody>
      </p:sp>
    </p:spTree>
    <p:extLst>
      <p:ext uri="{BB962C8B-B14F-4D97-AF65-F5344CB8AC3E}">
        <p14:creationId xmlns:p14="http://schemas.microsoft.com/office/powerpoint/2010/main" val="790459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D9137-AAB2-41A3-95BE-2F8CB010AB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1632EEA-F00E-4531-A413-20BB391371C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CBFC83-1005-49DD-AE8B-096DD5032737}"/>
              </a:ext>
            </a:extLst>
          </p:cNvPr>
          <p:cNvSpPr>
            <a:spLocks noGrp="1"/>
          </p:cNvSpPr>
          <p:nvPr>
            <p:ph type="dt" sz="half" idx="10"/>
          </p:nvPr>
        </p:nvSpPr>
        <p:spPr/>
        <p:txBody>
          <a:bodyPr/>
          <a:lstStyle/>
          <a:p>
            <a:fld id="{2F1A5D53-4E78-4827-9BE7-C6C3E66E3414}" type="datetimeFigureOut">
              <a:rPr lang="en-US" smtClean="0"/>
              <a:t>10/6/2021</a:t>
            </a:fld>
            <a:endParaRPr lang="en-US" dirty="0"/>
          </a:p>
        </p:txBody>
      </p:sp>
      <p:sp>
        <p:nvSpPr>
          <p:cNvPr id="5" name="Footer Placeholder 4">
            <a:extLst>
              <a:ext uri="{FF2B5EF4-FFF2-40B4-BE49-F238E27FC236}">
                <a16:creationId xmlns:a16="http://schemas.microsoft.com/office/drawing/2014/main" id="{5CFF181E-7ED6-4199-82CB-A514BDC2DE4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DCF9B38-CE4E-45D9-8104-ED1D51755CB9}"/>
              </a:ext>
            </a:extLst>
          </p:cNvPr>
          <p:cNvSpPr>
            <a:spLocks noGrp="1"/>
          </p:cNvSpPr>
          <p:nvPr>
            <p:ph type="sldNum" sz="quarter" idx="12"/>
          </p:nvPr>
        </p:nvSpPr>
        <p:spPr/>
        <p:txBody>
          <a:bodyPr/>
          <a:lstStyle/>
          <a:p>
            <a:fld id="{1EF680F0-F2D7-4E64-8345-1656312BDF9F}" type="slidenum">
              <a:rPr lang="en-US" smtClean="0"/>
              <a:t>‹#›</a:t>
            </a:fld>
            <a:endParaRPr lang="en-US" dirty="0"/>
          </a:p>
        </p:txBody>
      </p:sp>
    </p:spTree>
    <p:extLst>
      <p:ext uri="{BB962C8B-B14F-4D97-AF65-F5344CB8AC3E}">
        <p14:creationId xmlns:p14="http://schemas.microsoft.com/office/powerpoint/2010/main" val="3937893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7E67F-0524-44F1-B67B-3B424951910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C13281C-10C1-4B7B-86D4-1B5D43FA5C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DE37B4-97A4-4F74-92AE-A271AD48A01B}"/>
              </a:ext>
            </a:extLst>
          </p:cNvPr>
          <p:cNvSpPr>
            <a:spLocks noGrp="1"/>
          </p:cNvSpPr>
          <p:nvPr>
            <p:ph type="dt" sz="half" idx="10"/>
          </p:nvPr>
        </p:nvSpPr>
        <p:spPr/>
        <p:txBody>
          <a:bodyPr/>
          <a:lstStyle/>
          <a:p>
            <a:fld id="{2F1A5D53-4E78-4827-9BE7-C6C3E66E3414}" type="datetimeFigureOut">
              <a:rPr lang="en-US" smtClean="0"/>
              <a:t>10/6/2021</a:t>
            </a:fld>
            <a:endParaRPr lang="en-US" dirty="0"/>
          </a:p>
        </p:txBody>
      </p:sp>
      <p:sp>
        <p:nvSpPr>
          <p:cNvPr id="5" name="Footer Placeholder 4">
            <a:extLst>
              <a:ext uri="{FF2B5EF4-FFF2-40B4-BE49-F238E27FC236}">
                <a16:creationId xmlns:a16="http://schemas.microsoft.com/office/drawing/2014/main" id="{1F1ED6A2-E935-48B5-BE0F-477DBFA25FF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3C0C676-CE4D-416A-91B0-5A443B4EF742}"/>
              </a:ext>
            </a:extLst>
          </p:cNvPr>
          <p:cNvSpPr>
            <a:spLocks noGrp="1"/>
          </p:cNvSpPr>
          <p:nvPr>
            <p:ph type="sldNum" sz="quarter" idx="12"/>
          </p:nvPr>
        </p:nvSpPr>
        <p:spPr/>
        <p:txBody>
          <a:bodyPr/>
          <a:lstStyle/>
          <a:p>
            <a:fld id="{1EF680F0-F2D7-4E64-8345-1656312BDF9F}" type="slidenum">
              <a:rPr lang="en-US" smtClean="0"/>
              <a:t>‹#›</a:t>
            </a:fld>
            <a:endParaRPr lang="en-US" dirty="0"/>
          </a:p>
        </p:txBody>
      </p:sp>
    </p:spTree>
    <p:extLst>
      <p:ext uri="{BB962C8B-B14F-4D97-AF65-F5344CB8AC3E}">
        <p14:creationId xmlns:p14="http://schemas.microsoft.com/office/powerpoint/2010/main" val="904701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D2CF4-F5A5-4FAB-BD6A-240722CB2C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10DE4A-5066-4497-9E3F-AFB9ED97FF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8C8C8D-2CC4-4AE2-A0FC-7AF1DD6B0E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D3EFB53-1683-4DB4-903A-059617B293C6}"/>
              </a:ext>
            </a:extLst>
          </p:cNvPr>
          <p:cNvSpPr>
            <a:spLocks noGrp="1"/>
          </p:cNvSpPr>
          <p:nvPr>
            <p:ph type="dt" sz="half" idx="10"/>
          </p:nvPr>
        </p:nvSpPr>
        <p:spPr/>
        <p:txBody>
          <a:bodyPr/>
          <a:lstStyle/>
          <a:p>
            <a:fld id="{2F1A5D53-4E78-4827-9BE7-C6C3E66E3414}" type="datetimeFigureOut">
              <a:rPr lang="en-US" smtClean="0"/>
              <a:t>10/6/2021</a:t>
            </a:fld>
            <a:endParaRPr lang="en-US" dirty="0"/>
          </a:p>
        </p:txBody>
      </p:sp>
      <p:sp>
        <p:nvSpPr>
          <p:cNvPr id="6" name="Footer Placeholder 5">
            <a:extLst>
              <a:ext uri="{FF2B5EF4-FFF2-40B4-BE49-F238E27FC236}">
                <a16:creationId xmlns:a16="http://schemas.microsoft.com/office/drawing/2014/main" id="{8F44BDDA-A3B1-4973-9F89-BE19D377313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86A7A19-1990-47EC-A2E7-940D6BF12EBB}"/>
              </a:ext>
            </a:extLst>
          </p:cNvPr>
          <p:cNvSpPr>
            <a:spLocks noGrp="1"/>
          </p:cNvSpPr>
          <p:nvPr>
            <p:ph type="sldNum" sz="quarter" idx="12"/>
          </p:nvPr>
        </p:nvSpPr>
        <p:spPr/>
        <p:txBody>
          <a:bodyPr/>
          <a:lstStyle/>
          <a:p>
            <a:fld id="{1EF680F0-F2D7-4E64-8345-1656312BDF9F}" type="slidenum">
              <a:rPr lang="en-US" smtClean="0"/>
              <a:t>‹#›</a:t>
            </a:fld>
            <a:endParaRPr lang="en-US" dirty="0"/>
          </a:p>
        </p:txBody>
      </p:sp>
    </p:spTree>
    <p:extLst>
      <p:ext uri="{BB962C8B-B14F-4D97-AF65-F5344CB8AC3E}">
        <p14:creationId xmlns:p14="http://schemas.microsoft.com/office/powerpoint/2010/main" val="4282895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EA0F0-EA27-4132-8AA3-352F763E24D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26BEECD-230A-4DF2-A9E0-58BD48C078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5063241-C861-4C31-85AC-9E050D81D2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AF50DA-EA3E-4E6F-A5F8-EEB79D9962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B6BA46A-06A2-45B8-9CD2-B43DF34CACC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6D1CD1-3188-4525-B8C5-E3990B8096E5}"/>
              </a:ext>
            </a:extLst>
          </p:cNvPr>
          <p:cNvSpPr>
            <a:spLocks noGrp="1"/>
          </p:cNvSpPr>
          <p:nvPr>
            <p:ph type="dt" sz="half" idx="10"/>
          </p:nvPr>
        </p:nvSpPr>
        <p:spPr/>
        <p:txBody>
          <a:bodyPr/>
          <a:lstStyle/>
          <a:p>
            <a:fld id="{2F1A5D53-4E78-4827-9BE7-C6C3E66E3414}" type="datetimeFigureOut">
              <a:rPr lang="en-US" smtClean="0"/>
              <a:t>10/6/2021</a:t>
            </a:fld>
            <a:endParaRPr lang="en-US" dirty="0"/>
          </a:p>
        </p:txBody>
      </p:sp>
      <p:sp>
        <p:nvSpPr>
          <p:cNvPr id="8" name="Footer Placeholder 7">
            <a:extLst>
              <a:ext uri="{FF2B5EF4-FFF2-40B4-BE49-F238E27FC236}">
                <a16:creationId xmlns:a16="http://schemas.microsoft.com/office/drawing/2014/main" id="{309FD115-5705-452B-96B8-0695B14DAFF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15B2208-5267-46D6-83B8-09F68CC2EABB}"/>
              </a:ext>
            </a:extLst>
          </p:cNvPr>
          <p:cNvSpPr>
            <a:spLocks noGrp="1"/>
          </p:cNvSpPr>
          <p:nvPr>
            <p:ph type="sldNum" sz="quarter" idx="12"/>
          </p:nvPr>
        </p:nvSpPr>
        <p:spPr/>
        <p:txBody>
          <a:bodyPr/>
          <a:lstStyle/>
          <a:p>
            <a:fld id="{1EF680F0-F2D7-4E64-8345-1656312BDF9F}" type="slidenum">
              <a:rPr lang="en-US" smtClean="0"/>
              <a:t>‹#›</a:t>
            </a:fld>
            <a:endParaRPr lang="en-US" dirty="0"/>
          </a:p>
        </p:txBody>
      </p:sp>
    </p:spTree>
    <p:extLst>
      <p:ext uri="{BB962C8B-B14F-4D97-AF65-F5344CB8AC3E}">
        <p14:creationId xmlns:p14="http://schemas.microsoft.com/office/powerpoint/2010/main" val="1137737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979B5-55F0-4C59-B9C1-E73A257C927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D98D7D3-F970-4A79-AD0A-516E8A3D01D5}"/>
              </a:ext>
            </a:extLst>
          </p:cNvPr>
          <p:cNvSpPr>
            <a:spLocks noGrp="1"/>
          </p:cNvSpPr>
          <p:nvPr>
            <p:ph type="dt" sz="half" idx="10"/>
          </p:nvPr>
        </p:nvSpPr>
        <p:spPr/>
        <p:txBody>
          <a:bodyPr/>
          <a:lstStyle/>
          <a:p>
            <a:fld id="{2F1A5D53-4E78-4827-9BE7-C6C3E66E3414}" type="datetimeFigureOut">
              <a:rPr lang="en-US" smtClean="0"/>
              <a:t>10/6/2021</a:t>
            </a:fld>
            <a:endParaRPr lang="en-US" dirty="0"/>
          </a:p>
        </p:txBody>
      </p:sp>
      <p:sp>
        <p:nvSpPr>
          <p:cNvPr id="4" name="Footer Placeholder 3">
            <a:extLst>
              <a:ext uri="{FF2B5EF4-FFF2-40B4-BE49-F238E27FC236}">
                <a16:creationId xmlns:a16="http://schemas.microsoft.com/office/drawing/2014/main" id="{2973F834-7F26-4EA8-83F1-43053727085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314BE7C-540C-4478-9FB6-58EFA83E2D62}"/>
              </a:ext>
            </a:extLst>
          </p:cNvPr>
          <p:cNvSpPr>
            <a:spLocks noGrp="1"/>
          </p:cNvSpPr>
          <p:nvPr>
            <p:ph type="sldNum" sz="quarter" idx="12"/>
          </p:nvPr>
        </p:nvSpPr>
        <p:spPr/>
        <p:txBody>
          <a:bodyPr/>
          <a:lstStyle/>
          <a:p>
            <a:fld id="{1EF680F0-F2D7-4E64-8345-1656312BDF9F}" type="slidenum">
              <a:rPr lang="en-US" smtClean="0"/>
              <a:t>‹#›</a:t>
            </a:fld>
            <a:endParaRPr lang="en-US" dirty="0"/>
          </a:p>
        </p:txBody>
      </p:sp>
    </p:spTree>
    <p:extLst>
      <p:ext uri="{BB962C8B-B14F-4D97-AF65-F5344CB8AC3E}">
        <p14:creationId xmlns:p14="http://schemas.microsoft.com/office/powerpoint/2010/main" val="1133001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5E2E0D-2F70-42F6-AA6A-645086825F4B}"/>
              </a:ext>
            </a:extLst>
          </p:cNvPr>
          <p:cNvSpPr>
            <a:spLocks noGrp="1"/>
          </p:cNvSpPr>
          <p:nvPr>
            <p:ph type="dt" sz="half" idx="10"/>
          </p:nvPr>
        </p:nvSpPr>
        <p:spPr/>
        <p:txBody>
          <a:bodyPr/>
          <a:lstStyle/>
          <a:p>
            <a:fld id="{2F1A5D53-4E78-4827-9BE7-C6C3E66E3414}" type="datetimeFigureOut">
              <a:rPr lang="en-US" smtClean="0"/>
              <a:t>10/6/2021</a:t>
            </a:fld>
            <a:endParaRPr lang="en-US" dirty="0"/>
          </a:p>
        </p:txBody>
      </p:sp>
      <p:sp>
        <p:nvSpPr>
          <p:cNvPr id="3" name="Footer Placeholder 2">
            <a:extLst>
              <a:ext uri="{FF2B5EF4-FFF2-40B4-BE49-F238E27FC236}">
                <a16:creationId xmlns:a16="http://schemas.microsoft.com/office/drawing/2014/main" id="{96D3FB75-9AC5-46B9-AB1F-F091A59DA593}"/>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1EE254C-AA83-4992-B051-45647A85A12B}"/>
              </a:ext>
            </a:extLst>
          </p:cNvPr>
          <p:cNvSpPr>
            <a:spLocks noGrp="1"/>
          </p:cNvSpPr>
          <p:nvPr>
            <p:ph type="sldNum" sz="quarter" idx="12"/>
          </p:nvPr>
        </p:nvSpPr>
        <p:spPr/>
        <p:txBody>
          <a:bodyPr/>
          <a:lstStyle/>
          <a:p>
            <a:fld id="{1EF680F0-F2D7-4E64-8345-1656312BDF9F}" type="slidenum">
              <a:rPr lang="en-US" smtClean="0"/>
              <a:t>‹#›</a:t>
            </a:fld>
            <a:endParaRPr lang="en-US" dirty="0"/>
          </a:p>
        </p:txBody>
      </p:sp>
    </p:spTree>
    <p:extLst>
      <p:ext uri="{BB962C8B-B14F-4D97-AF65-F5344CB8AC3E}">
        <p14:creationId xmlns:p14="http://schemas.microsoft.com/office/powerpoint/2010/main" val="46149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A2436-AEB2-45F4-8947-F0CC455B37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C9200F7-6184-462D-8828-9C2565B0F8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34B6B81-EEF3-4004-B0A4-714E11B8BC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4D6A8A-6085-4481-9367-698C3871CDC7}"/>
              </a:ext>
            </a:extLst>
          </p:cNvPr>
          <p:cNvSpPr>
            <a:spLocks noGrp="1"/>
          </p:cNvSpPr>
          <p:nvPr>
            <p:ph type="dt" sz="half" idx="10"/>
          </p:nvPr>
        </p:nvSpPr>
        <p:spPr/>
        <p:txBody>
          <a:bodyPr/>
          <a:lstStyle/>
          <a:p>
            <a:fld id="{2F1A5D53-4E78-4827-9BE7-C6C3E66E3414}" type="datetimeFigureOut">
              <a:rPr lang="en-US" smtClean="0"/>
              <a:t>10/6/2021</a:t>
            </a:fld>
            <a:endParaRPr lang="en-US" dirty="0"/>
          </a:p>
        </p:txBody>
      </p:sp>
      <p:sp>
        <p:nvSpPr>
          <p:cNvPr id="6" name="Footer Placeholder 5">
            <a:extLst>
              <a:ext uri="{FF2B5EF4-FFF2-40B4-BE49-F238E27FC236}">
                <a16:creationId xmlns:a16="http://schemas.microsoft.com/office/drawing/2014/main" id="{44DF426A-A64F-489F-ABB1-AE4AB99C5BE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E7C6669-8E41-483B-A499-EECDFB0C6BD9}"/>
              </a:ext>
            </a:extLst>
          </p:cNvPr>
          <p:cNvSpPr>
            <a:spLocks noGrp="1"/>
          </p:cNvSpPr>
          <p:nvPr>
            <p:ph type="sldNum" sz="quarter" idx="12"/>
          </p:nvPr>
        </p:nvSpPr>
        <p:spPr/>
        <p:txBody>
          <a:bodyPr/>
          <a:lstStyle/>
          <a:p>
            <a:fld id="{1EF680F0-F2D7-4E64-8345-1656312BDF9F}" type="slidenum">
              <a:rPr lang="en-US" smtClean="0"/>
              <a:t>‹#›</a:t>
            </a:fld>
            <a:endParaRPr lang="en-US" dirty="0"/>
          </a:p>
        </p:txBody>
      </p:sp>
    </p:spTree>
    <p:extLst>
      <p:ext uri="{BB962C8B-B14F-4D97-AF65-F5344CB8AC3E}">
        <p14:creationId xmlns:p14="http://schemas.microsoft.com/office/powerpoint/2010/main" val="3313456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00387-BCAC-4BD2-BDD6-232D4864B8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FEE177B-3DB1-4915-BEEB-DAF831E2F8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1852C570-6B15-4B84-BAC3-2A833E9BF1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13466F-0DD6-4903-AF38-2FE4767EC7F3}"/>
              </a:ext>
            </a:extLst>
          </p:cNvPr>
          <p:cNvSpPr>
            <a:spLocks noGrp="1"/>
          </p:cNvSpPr>
          <p:nvPr>
            <p:ph type="dt" sz="half" idx="10"/>
          </p:nvPr>
        </p:nvSpPr>
        <p:spPr/>
        <p:txBody>
          <a:bodyPr/>
          <a:lstStyle/>
          <a:p>
            <a:fld id="{2F1A5D53-4E78-4827-9BE7-C6C3E66E3414}" type="datetimeFigureOut">
              <a:rPr lang="en-US" smtClean="0"/>
              <a:t>10/6/2021</a:t>
            </a:fld>
            <a:endParaRPr lang="en-US" dirty="0"/>
          </a:p>
        </p:txBody>
      </p:sp>
      <p:sp>
        <p:nvSpPr>
          <p:cNvPr id="6" name="Footer Placeholder 5">
            <a:extLst>
              <a:ext uri="{FF2B5EF4-FFF2-40B4-BE49-F238E27FC236}">
                <a16:creationId xmlns:a16="http://schemas.microsoft.com/office/drawing/2014/main" id="{8BF916B7-D557-45FE-9A61-DEC04FF856E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6781EC4-2078-4298-9225-18604723BC05}"/>
              </a:ext>
            </a:extLst>
          </p:cNvPr>
          <p:cNvSpPr>
            <a:spLocks noGrp="1"/>
          </p:cNvSpPr>
          <p:nvPr>
            <p:ph type="sldNum" sz="quarter" idx="12"/>
          </p:nvPr>
        </p:nvSpPr>
        <p:spPr/>
        <p:txBody>
          <a:bodyPr/>
          <a:lstStyle/>
          <a:p>
            <a:fld id="{1EF680F0-F2D7-4E64-8345-1656312BDF9F}" type="slidenum">
              <a:rPr lang="en-US" smtClean="0"/>
              <a:t>‹#›</a:t>
            </a:fld>
            <a:endParaRPr lang="en-US" dirty="0"/>
          </a:p>
        </p:txBody>
      </p:sp>
    </p:spTree>
    <p:extLst>
      <p:ext uri="{BB962C8B-B14F-4D97-AF65-F5344CB8AC3E}">
        <p14:creationId xmlns:p14="http://schemas.microsoft.com/office/powerpoint/2010/main" val="1488217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04DFA-5CBC-4422-B16F-AB021880E34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AE5DDB9-447B-480F-B55D-15B7916EBC7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59C38C-295F-44EF-B3B7-FAB2DFB2654E}"/>
              </a:ext>
            </a:extLst>
          </p:cNvPr>
          <p:cNvSpPr>
            <a:spLocks noGrp="1"/>
          </p:cNvSpPr>
          <p:nvPr>
            <p:ph type="dt" sz="half" idx="10"/>
          </p:nvPr>
        </p:nvSpPr>
        <p:spPr/>
        <p:txBody>
          <a:bodyPr/>
          <a:lstStyle/>
          <a:p>
            <a:fld id="{2F1A5D53-4E78-4827-9BE7-C6C3E66E3414}" type="datetimeFigureOut">
              <a:rPr lang="en-US" smtClean="0"/>
              <a:t>10/6/2021</a:t>
            </a:fld>
            <a:endParaRPr lang="en-US" dirty="0"/>
          </a:p>
        </p:txBody>
      </p:sp>
      <p:sp>
        <p:nvSpPr>
          <p:cNvPr id="5" name="Footer Placeholder 4">
            <a:extLst>
              <a:ext uri="{FF2B5EF4-FFF2-40B4-BE49-F238E27FC236}">
                <a16:creationId xmlns:a16="http://schemas.microsoft.com/office/drawing/2014/main" id="{52379EE6-880D-42F7-819D-6935AB9C99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15D5EA4-08C2-40F2-8722-24CD3E20261E}"/>
              </a:ext>
            </a:extLst>
          </p:cNvPr>
          <p:cNvSpPr>
            <a:spLocks noGrp="1"/>
          </p:cNvSpPr>
          <p:nvPr>
            <p:ph type="sldNum" sz="quarter" idx="12"/>
          </p:nvPr>
        </p:nvSpPr>
        <p:spPr/>
        <p:txBody>
          <a:bodyPr/>
          <a:lstStyle/>
          <a:p>
            <a:fld id="{1EF680F0-F2D7-4E64-8345-1656312BDF9F}" type="slidenum">
              <a:rPr lang="en-US" smtClean="0"/>
              <a:t>‹#›</a:t>
            </a:fld>
            <a:endParaRPr lang="en-US" dirty="0"/>
          </a:p>
        </p:txBody>
      </p:sp>
    </p:spTree>
    <p:extLst>
      <p:ext uri="{BB962C8B-B14F-4D97-AF65-F5344CB8AC3E}">
        <p14:creationId xmlns:p14="http://schemas.microsoft.com/office/powerpoint/2010/main" val="2285022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07405DF-3196-43E4-AC98-5F1160A307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36BB34D-FDB8-4BD2-858E-6B1B1CADDB2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F9DB47-31F4-4617-9220-774270809F96}"/>
              </a:ext>
            </a:extLst>
          </p:cNvPr>
          <p:cNvSpPr>
            <a:spLocks noGrp="1"/>
          </p:cNvSpPr>
          <p:nvPr>
            <p:ph type="dt" sz="half" idx="10"/>
          </p:nvPr>
        </p:nvSpPr>
        <p:spPr/>
        <p:txBody>
          <a:bodyPr/>
          <a:lstStyle/>
          <a:p>
            <a:fld id="{2F1A5D53-4E78-4827-9BE7-C6C3E66E3414}" type="datetimeFigureOut">
              <a:rPr lang="en-US" smtClean="0"/>
              <a:t>10/6/2021</a:t>
            </a:fld>
            <a:endParaRPr lang="en-US" dirty="0"/>
          </a:p>
        </p:txBody>
      </p:sp>
      <p:sp>
        <p:nvSpPr>
          <p:cNvPr id="5" name="Footer Placeholder 4">
            <a:extLst>
              <a:ext uri="{FF2B5EF4-FFF2-40B4-BE49-F238E27FC236}">
                <a16:creationId xmlns:a16="http://schemas.microsoft.com/office/drawing/2014/main" id="{E1676B42-0E11-4BD9-8F27-051D20D592F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B696A39-6D38-4EDF-8099-C8B80D665B2B}"/>
              </a:ext>
            </a:extLst>
          </p:cNvPr>
          <p:cNvSpPr>
            <a:spLocks noGrp="1"/>
          </p:cNvSpPr>
          <p:nvPr>
            <p:ph type="sldNum" sz="quarter" idx="12"/>
          </p:nvPr>
        </p:nvSpPr>
        <p:spPr/>
        <p:txBody>
          <a:bodyPr/>
          <a:lstStyle/>
          <a:p>
            <a:fld id="{1EF680F0-F2D7-4E64-8345-1656312BDF9F}" type="slidenum">
              <a:rPr lang="en-US" smtClean="0"/>
              <a:t>‹#›</a:t>
            </a:fld>
            <a:endParaRPr lang="en-US" dirty="0"/>
          </a:p>
        </p:txBody>
      </p:sp>
    </p:spTree>
    <p:extLst>
      <p:ext uri="{BB962C8B-B14F-4D97-AF65-F5344CB8AC3E}">
        <p14:creationId xmlns:p14="http://schemas.microsoft.com/office/powerpoint/2010/main" val="29684577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87B3A3A-E486-4DA9-8F4D-76C540914CF3}" type="datetimeFigureOut">
              <a:rPr lang="en-US" smtClean="0"/>
              <a:t>10/6/2021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8857BC-3536-4BAD-A26D-50D348885E2F}" type="slidenum">
              <a:rPr lang="en-US" smtClean="0"/>
              <a:t>‹#›</a:t>
            </a:fld>
            <a:endParaRPr lang="en-US" dirty="0"/>
          </a:p>
        </p:txBody>
      </p:sp>
    </p:spTree>
    <p:extLst>
      <p:ext uri="{BB962C8B-B14F-4D97-AF65-F5344CB8AC3E}">
        <p14:creationId xmlns:p14="http://schemas.microsoft.com/office/powerpoint/2010/main" val="12616538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7B3A3A-E486-4DA9-8F4D-76C540914CF3}" type="datetimeFigureOut">
              <a:rPr lang="en-US" smtClean="0"/>
              <a:t>10/6/2021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8857BC-3536-4BAD-A26D-50D348885E2F}" type="slidenum">
              <a:rPr lang="en-US" smtClean="0"/>
              <a:t>‹#›</a:t>
            </a:fld>
            <a:endParaRPr lang="en-US" dirty="0"/>
          </a:p>
        </p:txBody>
      </p:sp>
    </p:spTree>
    <p:extLst>
      <p:ext uri="{BB962C8B-B14F-4D97-AF65-F5344CB8AC3E}">
        <p14:creationId xmlns:p14="http://schemas.microsoft.com/office/powerpoint/2010/main" val="14078742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87B3A3A-E486-4DA9-8F4D-76C540914CF3}" type="datetimeFigureOut">
              <a:rPr lang="en-US" smtClean="0"/>
              <a:t>10/6/2021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8857BC-3536-4BAD-A26D-50D348885E2F}" type="slidenum">
              <a:rPr lang="en-US" smtClean="0"/>
              <a:t>‹#›</a:t>
            </a:fld>
            <a:endParaRPr lang="en-US" dirty="0"/>
          </a:p>
        </p:txBody>
      </p:sp>
    </p:spTree>
    <p:extLst>
      <p:ext uri="{BB962C8B-B14F-4D97-AF65-F5344CB8AC3E}">
        <p14:creationId xmlns:p14="http://schemas.microsoft.com/office/powerpoint/2010/main" val="21197951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87B3A3A-E486-4DA9-8F4D-76C540914CF3}" type="datetimeFigureOut">
              <a:rPr lang="en-US" smtClean="0"/>
              <a:t>10/6/2021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8857BC-3536-4BAD-A26D-50D348885E2F}" type="slidenum">
              <a:rPr lang="en-US" smtClean="0"/>
              <a:t>‹#›</a:t>
            </a:fld>
            <a:endParaRPr lang="en-US" dirty="0"/>
          </a:p>
        </p:txBody>
      </p:sp>
    </p:spTree>
    <p:extLst>
      <p:ext uri="{BB962C8B-B14F-4D97-AF65-F5344CB8AC3E}">
        <p14:creationId xmlns:p14="http://schemas.microsoft.com/office/powerpoint/2010/main" val="457673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87B3A3A-E486-4DA9-8F4D-76C540914CF3}" type="datetimeFigureOut">
              <a:rPr lang="en-US" smtClean="0"/>
              <a:t>10/6/2021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38857BC-3536-4BAD-A26D-50D348885E2F}" type="slidenum">
              <a:rPr lang="en-US" smtClean="0"/>
              <a:t>‹#›</a:t>
            </a:fld>
            <a:endParaRPr lang="en-US" dirty="0"/>
          </a:p>
        </p:txBody>
      </p:sp>
    </p:spTree>
    <p:extLst>
      <p:ext uri="{BB962C8B-B14F-4D97-AF65-F5344CB8AC3E}">
        <p14:creationId xmlns:p14="http://schemas.microsoft.com/office/powerpoint/2010/main" val="16521366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87B3A3A-E486-4DA9-8F4D-76C540914CF3}" type="datetimeFigureOut">
              <a:rPr lang="en-US" smtClean="0"/>
              <a:t>10/6/2021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38857BC-3536-4BAD-A26D-50D348885E2F}" type="slidenum">
              <a:rPr lang="en-US" smtClean="0"/>
              <a:t>‹#›</a:t>
            </a:fld>
            <a:endParaRPr lang="en-US" dirty="0"/>
          </a:p>
        </p:txBody>
      </p:sp>
    </p:spTree>
    <p:extLst>
      <p:ext uri="{BB962C8B-B14F-4D97-AF65-F5344CB8AC3E}">
        <p14:creationId xmlns:p14="http://schemas.microsoft.com/office/powerpoint/2010/main" val="35652788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7B3A3A-E486-4DA9-8F4D-76C540914CF3}" type="datetimeFigureOut">
              <a:rPr lang="en-US" smtClean="0"/>
              <a:t>10/6/2021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38857BC-3536-4BAD-A26D-50D348885E2F}" type="slidenum">
              <a:rPr lang="en-US" smtClean="0"/>
              <a:t>‹#›</a:t>
            </a:fld>
            <a:endParaRPr lang="en-US" dirty="0"/>
          </a:p>
        </p:txBody>
      </p:sp>
    </p:spTree>
    <p:extLst>
      <p:ext uri="{BB962C8B-B14F-4D97-AF65-F5344CB8AC3E}">
        <p14:creationId xmlns:p14="http://schemas.microsoft.com/office/powerpoint/2010/main" val="29398256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87B3A3A-E486-4DA9-8F4D-76C540914CF3}" type="datetimeFigureOut">
              <a:rPr lang="en-US" smtClean="0"/>
              <a:t>10/6/2021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8857BC-3536-4BAD-A26D-50D348885E2F}" type="slidenum">
              <a:rPr lang="en-US" smtClean="0"/>
              <a:t>‹#›</a:t>
            </a:fld>
            <a:endParaRPr lang="en-US" dirty="0"/>
          </a:p>
        </p:txBody>
      </p:sp>
    </p:spTree>
    <p:extLst>
      <p:ext uri="{BB962C8B-B14F-4D97-AF65-F5344CB8AC3E}">
        <p14:creationId xmlns:p14="http://schemas.microsoft.com/office/powerpoint/2010/main" val="26501185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87B3A3A-E486-4DA9-8F4D-76C540914CF3}" type="datetimeFigureOut">
              <a:rPr lang="en-US" smtClean="0"/>
              <a:t>10/6/2021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8857BC-3536-4BAD-A26D-50D348885E2F}" type="slidenum">
              <a:rPr lang="en-US" smtClean="0"/>
              <a:t>‹#›</a:t>
            </a:fld>
            <a:endParaRPr lang="en-US" dirty="0"/>
          </a:p>
        </p:txBody>
      </p:sp>
    </p:spTree>
    <p:extLst>
      <p:ext uri="{BB962C8B-B14F-4D97-AF65-F5344CB8AC3E}">
        <p14:creationId xmlns:p14="http://schemas.microsoft.com/office/powerpoint/2010/main" val="25398397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7B3A3A-E486-4DA9-8F4D-76C540914CF3}" type="datetimeFigureOut">
              <a:rPr lang="en-US" smtClean="0"/>
              <a:t>10/6/2021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8857BC-3536-4BAD-A26D-50D348885E2F}" type="slidenum">
              <a:rPr lang="en-US" smtClean="0"/>
              <a:t>‹#›</a:t>
            </a:fld>
            <a:endParaRPr lang="en-US" dirty="0"/>
          </a:p>
        </p:txBody>
      </p:sp>
    </p:spTree>
    <p:extLst>
      <p:ext uri="{BB962C8B-B14F-4D97-AF65-F5344CB8AC3E}">
        <p14:creationId xmlns:p14="http://schemas.microsoft.com/office/powerpoint/2010/main" val="6827889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7B3A3A-E486-4DA9-8F4D-76C540914CF3}" type="datetimeFigureOut">
              <a:rPr lang="en-US" smtClean="0"/>
              <a:t>10/6/2021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8857BC-3536-4BAD-A26D-50D348885E2F}" type="slidenum">
              <a:rPr lang="en-US" smtClean="0"/>
              <a:t>‹#›</a:t>
            </a:fld>
            <a:endParaRPr lang="en-US" dirty="0"/>
          </a:p>
        </p:txBody>
      </p:sp>
    </p:spTree>
    <p:extLst>
      <p:ext uri="{BB962C8B-B14F-4D97-AF65-F5344CB8AC3E}">
        <p14:creationId xmlns:p14="http://schemas.microsoft.com/office/powerpoint/2010/main" val="3770258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E8B697-AAB3-4CCA-8EB0-4185165D24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558FF6F-DEC8-4092-B7C5-C8C946ABA7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79A3A3-803B-4BD4-B5F7-89A05DC79C6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1A5D53-4E78-4827-9BE7-C6C3E66E3414}" type="datetimeFigureOut">
              <a:rPr lang="en-US" smtClean="0"/>
              <a:t>10/6/2021</a:t>
            </a:fld>
            <a:endParaRPr lang="en-US" dirty="0"/>
          </a:p>
        </p:txBody>
      </p:sp>
      <p:sp>
        <p:nvSpPr>
          <p:cNvPr id="5" name="Footer Placeholder 4">
            <a:extLst>
              <a:ext uri="{FF2B5EF4-FFF2-40B4-BE49-F238E27FC236}">
                <a16:creationId xmlns:a16="http://schemas.microsoft.com/office/drawing/2014/main" id="{D069F5F6-EC8B-4479-9E3F-62C3ABA6A4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E9FA69C-7E8E-4096-9F2F-34B561BF28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680F0-F2D7-4E64-8345-1656312BDF9F}" type="slidenum">
              <a:rPr lang="en-US" smtClean="0"/>
              <a:t>‹#›</a:t>
            </a:fld>
            <a:endParaRPr lang="en-US" dirty="0"/>
          </a:p>
        </p:txBody>
      </p:sp>
    </p:spTree>
    <p:extLst>
      <p:ext uri="{BB962C8B-B14F-4D97-AF65-F5344CB8AC3E}">
        <p14:creationId xmlns:p14="http://schemas.microsoft.com/office/powerpoint/2010/main" val="3033330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7B3A3A-E486-4DA9-8F4D-76C540914CF3}" type="datetimeFigureOut">
              <a:rPr lang="en-US" smtClean="0"/>
              <a:t>10/6/2021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857BC-3536-4BAD-A26D-50D348885E2F}" type="slidenum">
              <a:rPr lang="en-US" smtClean="0"/>
              <a:t>‹#›</a:t>
            </a:fld>
            <a:endParaRPr lang="en-US" dirty="0"/>
          </a:p>
        </p:txBody>
      </p:sp>
    </p:spTree>
    <p:extLst>
      <p:ext uri="{BB962C8B-B14F-4D97-AF65-F5344CB8AC3E}">
        <p14:creationId xmlns:p14="http://schemas.microsoft.com/office/powerpoint/2010/main" val="1289585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6.emf"/><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10.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10.e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18.xml"/><Relationship Id="rId4" Type="http://schemas.openxmlformats.org/officeDocument/2006/relationships/image" Target="../media/image10.em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18.xml"/><Relationship Id="rId4" Type="http://schemas.openxmlformats.org/officeDocument/2006/relationships/image" Target="../media/image10.emf"/></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18.xml"/><Relationship Id="rId4" Type="http://schemas.openxmlformats.org/officeDocument/2006/relationships/image" Target="../media/image10.emf"/></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6.xml"/><Relationship Id="rId1" Type="http://schemas.openxmlformats.org/officeDocument/2006/relationships/slideLayout" Target="../slideLayouts/slideLayout18.xml"/><Relationship Id="rId4" Type="http://schemas.openxmlformats.org/officeDocument/2006/relationships/image" Target="../media/image10.emf"/></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hyperlink" Target="https://massenvirothon.org/areas-of-learning/current-issue/" TargetMode="External"/><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2.xml"/><Relationship Id="rId1" Type="http://schemas.openxmlformats.org/officeDocument/2006/relationships/slideLayout" Target="../slideLayouts/slideLayout18.xml"/><Relationship Id="rId5" Type="http://schemas.openxmlformats.org/officeDocument/2006/relationships/hyperlink" Target="mailto:shill@worcesterschools.net" TargetMode="External"/><Relationship Id="rId4" Type="http://schemas.openxmlformats.org/officeDocument/2006/relationships/hyperlink" Target="mailto:wsnyder@umass.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8289A-87F8-4777-AB6E-94BBF5492D6C}"/>
              </a:ext>
            </a:extLst>
          </p:cNvPr>
          <p:cNvSpPr>
            <a:spLocks noGrp="1"/>
          </p:cNvSpPr>
          <p:nvPr>
            <p:ph type="ctrTitle"/>
          </p:nvPr>
        </p:nvSpPr>
        <p:spPr/>
        <p:txBody>
          <a:bodyPr/>
          <a:lstStyle/>
          <a:p>
            <a:r>
              <a:rPr lang="en-US" b="1" dirty="0"/>
              <a:t>Civic Engagement in Local Environmental Issues</a:t>
            </a:r>
          </a:p>
        </p:txBody>
      </p:sp>
      <p:sp>
        <p:nvSpPr>
          <p:cNvPr id="3" name="Subtitle 2">
            <a:extLst>
              <a:ext uri="{FF2B5EF4-FFF2-40B4-BE49-F238E27FC236}">
                <a16:creationId xmlns:a16="http://schemas.microsoft.com/office/drawing/2014/main" id="{0983F606-B35F-4262-8F3E-666950AE762D}"/>
              </a:ext>
            </a:extLst>
          </p:cNvPr>
          <p:cNvSpPr>
            <a:spLocks noGrp="1"/>
          </p:cNvSpPr>
          <p:nvPr>
            <p:ph type="subTitle" idx="1"/>
          </p:nvPr>
        </p:nvSpPr>
        <p:spPr/>
        <p:txBody>
          <a:bodyPr/>
          <a:lstStyle/>
          <a:p>
            <a:endParaRPr lang="en-US" dirty="0"/>
          </a:p>
          <a:p>
            <a:r>
              <a:rPr lang="en-US" b="1" dirty="0"/>
              <a:t>Insights and Questions from the Massachusetts Envirothon’s </a:t>
            </a:r>
          </a:p>
          <a:p>
            <a:r>
              <a:rPr lang="en-US" b="1" dirty="0"/>
              <a:t>Community Research Experience</a:t>
            </a:r>
          </a:p>
        </p:txBody>
      </p:sp>
    </p:spTree>
    <p:extLst>
      <p:ext uri="{BB962C8B-B14F-4D97-AF65-F5344CB8AC3E}">
        <p14:creationId xmlns:p14="http://schemas.microsoft.com/office/powerpoint/2010/main" val="4048583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4A685-778C-47BE-AC91-AADEB85FED0B}"/>
              </a:ext>
            </a:extLst>
          </p:cNvPr>
          <p:cNvSpPr>
            <a:spLocks noGrp="1"/>
          </p:cNvSpPr>
          <p:nvPr>
            <p:ph type="title"/>
          </p:nvPr>
        </p:nvSpPr>
        <p:spPr/>
        <p:txBody>
          <a:bodyPr>
            <a:normAutofit fontScale="90000"/>
          </a:bodyPr>
          <a:lstStyle/>
          <a:p>
            <a:pPr algn="ctr"/>
            <a:br>
              <a:rPr lang="en-US" dirty="0">
                <a:latin typeface="Calibri" panose="020F0502020204030204" pitchFamily="34" charset="0"/>
                <a:ea typeface="Calibri" panose="020F0502020204030204" pitchFamily="34" charset="0"/>
                <a:cs typeface="Times New Roman" panose="02020603050405020304" pitchFamily="18" charset="0"/>
              </a:rPr>
            </a:br>
            <a:r>
              <a:rPr lang="en-US" sz="5300" b="1" dirty="0">
                <a:latin typeface="Calibri" panose="020F0502020204030204" pitchFamily="34" charset="0"/>
                <a:ea typeface="Calibri" panose="020F0502020204030204" pitchFamily="34" charset="0"/>
                <a:cs typeface="Times New Roman" panose="02020603050405020304" pitchFamily="18" charset="0"/>
              </a:rPr>
              <a:t>The Community Research Experience</a:t>
            </a:r>
            <a:br>
              <a:rPr lang="en-US" sz="5300" b="1" dirty="0">
                <a:latin typeface="Calibri" panose="020F0502020204030204" pitchFamily="34" charset="0"/>
                <a:ea typeface="Calibri" panose="020F0502020204030204" pitchFamily="34" charset="0"/>
                <a:cs typeface="Times New Roman" panose="02020603050405020304" pitchFamily="18" charset="0"/>
              </a:rPr>
            </a:br>
            <a:endParaRPr lang="en-US" sz="5300" b="1" dirty="0"/>
          </a:p>
        </p:txBody>
      </p:sp>
      <p:sp>
        <p:nvSpPr>
          <p:cNvPr id="3" name="Content Placeholder 2">
            <a:extLst>
              <a:ext uri="{FF2B5EF4-FFF2-40B4-BE49-F238E27FC236}">
                <a16:creationId xmlns:a16="http://schemas.microsoft.com/office/drawing/2014/main" id="{09DB3074-CE06-4F21-AAC9-2AFF7760045B}"/>
              </a:ext>
            </a:extLst>
          </p:cNvPr>
          <p:cNvSpPr>
            <a:spLocks noGrp="1"/>
          </p:cNvSpPr>
          <p:nvPr>
            <p:ph idx="1"/>
          </p:nvPr>
        </p:nvSpPr>
        <p:spPr/>
        <p:txBody>
          <a:bodyPr/>
          <a:lstStyle/>
          <a:p>
            <a:pPr marL="0" indent="0">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9415" indent="-349415">
              <a:buFont typeface="Symbol" panose="05050102010706020507" pitchFamily="18" charset="2"/>
              <a:buChar char=""/>
            </a:pPr>
            <a:r>
              <a:rPr lang="en-US" sz="3200" dirty="0">
                <a:latin typeface="Calibri" panose="020F0502020204030204" pitchFamily="34" charset="0"/>
                <a:ea typeface="Calibri" panose="020F0502020204030204" pitchFamily="34" charset="0"/>
                <a:cs typeface="Times New Roman" panose="02020603050405020304" pitchFamily="18" charset="0"/>
              </a:rPr>
              <a:t>Creates a strong foundation for civic engagement projects</a:t>
            </a:r>
          </a:p>
          <a:p>
            <a:pPr marL="349415" indent="-349415">
              <a:buFont typeface="Symbol" panose="05050102010706020507" pitchFamily="18" charset="2"/>
              <a:buChar char=""/>
            </a:pP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349415" indent="-349415">
              <a:buFont typeface="Symbol" panose="05050102010706020507" pitchFamily="18" charset="2"/>
              <a:buChar char=""/>
            </a:pPr>
            <a:r>
              <a:rPr lang="en-US" sz="3200" dirty="0">
                <a:latin typeface="Calibri" panose="020F0502020204030204" pitchFamily="34" charset="0"/>
                <a:ea typeface="Calibri" panose="020F0502020204030204" pitchFamily="34" charset="0"/>
                <a:cs typeface="Times New Roman" panose="02020603050405020304" pitchFamily="18" charset="0"/>
              </a:rPr>
              <a:t>Can encourage integrated civic and science learning</a:t>
            </a:r>
          </a:p>
          <a:p>
            <a:pPr marL="0" indent="0">
              <a:buNone/>
            </a:pPr>
            <a:r>
              <a:rPr lang="en-US" sz="3200" dirty="0">
                <a:latin typeface="Calibri" panose="020F0502020204030204" pitchFamily="34" charset="0"/>
                <a:ea typeface="Calibri" panose="020F0502020204030204" pitchFamily="34" charset="0"/>
                <a:cs typeface="Times New Roman" panose="02020603050405020304" pitchFamily="18" charset="0"/>
              </a:rPr>
              <a:t> </a:t>
            </a:r>
          </a:p>
          <a:p>
            <a:pPr marL="349415" indent="-349415">
              <a:buFont typeface="Symbol" panose="05050102010706020507" pitchFamily="18" charset="2"/>
              <a:buChar char=""/>
            </a:pPr>
            <a:r>
              <a:rPr lang="en-US" sz="3200" dirty="0">
                <a:latin typeface="Calibri" panose="020F0502020204030204" pitchFamily="34" charset="0"/>
                <a:ea typeface="Calibri" panose="020F0502020204030204" pitchFamily="34" charset="0"/>
                <a:cs typeface="Times New Roman" panose="02020603050405020304" pitchFamily="18" charset="0"/>
              </a:rPr>
              <a:t>Can be key to building lasting community connections and partnerships</a:t>
            </a:r>
            <a:endParaRPr lang="en-US" sz="3200" dirty="0"/>
          </a:p>
        </p:txBody>
      </p:sp>
    </p:spTree>
    <p:extLst>
      <p:ext uri="{BB962C8B-B14F-4D97-AF65-F5344CB8AC3E}">
        <p14:creationId xmlns:p14="http://schemas.microsoft.com/office/powerpoint/2010/main" val="1452288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71AF5-C2AB-43B8-BB61-62931C22B1E5}"/>
              </a:ext>
            </a:extLst>
          </p:cNvPr>
          <p:cNvSpPr>
            <a:spLocks noGrp="1"/>
          </p:cNvSpPr>
          <p:nvPr>
            <p:ph type="title"/>
          </p:nvPr>
        </p:nvSpPr>
        <p:spPr>
          <a:xfrm>
            <a:off x="756138" y="1494692"/>
            <a:ext cx="10849708" cy="3587262"/>
          </a:xfrm>
        </p:spPr>
        <p:txBody>
          <a:bodyPr>
            <a:noAutofit/>
          </a:bodyPr>
          <a:lstStyle/>
          <a:p>
            <a:pPr algn="ctr"/>
            <a:r>
              <a:rPr lang="en-US" sz="4000" b="1" dirty="0"/>
              <a:t>What are your questions, concerns, and enthusiasms </a:t>
            </a:r>
            <a:br>
              <a:rPr lang="en-US" sz="4000" b="1" dirty="0"/>
            </a:br>
            <a:r>
              <a:rPr lang="en-US" sz="4000" b="1" dirty="0"/>
              <a:t>about </a:t>
            </a:r>
            <a:br>
              <a:rPr lang="en-US" sz="4000" b="1" dirty="0"/>
            </a:br>
            <a:r>
              <a:rPr lang="en-US" sz="4000" b="1" dirty="0"/>
              <a:t>community connections for civic engagement?</a:t>
            </a:r>
          </a:p>
        </p:txBody>
      </p:sp>
    </p:spTree>
    <p:extLst>
      <p:ext uri="{BB962C8B-B14F-4D97-AF65-F5344CB8AC3E}">
        <p14:creationId xmlns:p14="http://schemas.microsoft.com/office/powerpoint/2010/main" val="3598720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EBF8077-F48C-453F-BF38-968E8D107CC5}"/>
              </a:ext>
            </a:extLst>
          </p:cNvPr>
          <p:cNvPicPr>
            <a:picLocks noChangeAspect="1"/>
          </p:cNvPicPr>
          <p:nvPr/>
        </p:nvPicPr>
        <p:blipFill rotWithShape="1">
          <a:blip r:embed="rId3"/>
          <a:srcRect l="13696" r="12923" b="2281"/>
          <a:stretch/>
        </p:blipFill>
        <p:spPr>
          <a:xfrm>
            <a:off x="1858618" y="123092"/>
            <a:ext cx="8786192" cy="6655396"/>
          </a:xfrm>
          <a:prstGeom prst="rect">
            <a:avLst/>
          </a:prstGeom>
        </p:spPr>
      </p:pic>
    </p:spTree>
    <p:extLst>
      <p:ext uri="{BB962C8B-B14F-4D97-AF65-F5344CB8AC3E}">
        <p14:creationId xmlns:p14="http://schemas.microsoft.com/office/powerpoint/2010/main" val="228791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BE8EAF5-E4A3-423F-A9B3-FD055AABF06E}"/>
              </a:ext>
            </a:extLst>
          </p:cNvPr>
          <p:cNvPicPr>
            <a:picLocks noChangeAspect="1"/>
          </p:cNvPicPr>
          <p:nvPr/>
        </p:nvPicPr>
        <p:blipFill>
          <a:blip r:embed="rId3"/>
          <a:stretch>
            <a:fillRect/>
          </a:stretch>
        </p:blipFill>
        <p:spPr>
          <a:xfrm>
            <a:off x="535198" y="1958005"/>
            <a:ext cx="5939340" cy="4231780"/>
          </a:xfrm>
          <a:prstGeom prst="rect">
            <a:avLst/>
          </a:prstGeom>
          <a:effectLst/>
        </p:spPr>
      </p:pic>
      <p:pic>
        <p:nvPicPr>
          <p:cNvPr id="5" name="Picture 4">
            <a:extLst>
              <a:ext uri="{FF2B5EF4-FFF2-40B4-BE49-F238E27FC236}">
                <a16:creationId xmlns:a16="http://schemas.microsoft.com/office/drawing/2014/main" id="{5DE4D2BA-2128-4AAC-925A-66427F12BF69}"/>
              </a:ext>
            </a:extLst>
          </p:cNvPr>
          <p:cNvPicPr>
            <a:picLocks noChangeAspect="1"/>
          </p:cNvPicPr>
          <p:nvPr/>
        </p:nvPicPr>
        <p:blipFill>
          <a:blip r:embed="rId4"/>
          <a:stretch>
            <a:fillRect/>
          </a:stretch>
        </p:blipFill>
        <p:spPr>
          <a:xfrm>
            <a:off x="6474538" y="2169020"/>
            <a:ext cx="4841070" cy="3493226"/>
          </a:xfrm>
          <a:prstGeom prst="rect">
            <a:avLst/>
          </a:prstGeom>
        </p:spPr>
      </p:pic>
    </p:spTree>
    <p:extLst>
      <p:ext uri="{BB962C8B-B14F-4D97-AF65-F5344CB8AC3E}">
        <p14:creationId xmlns:p14="http://schemas.microsoft.com/office/powerpoint/2010/main" val="630140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500D6C-42FD-4155-B608-9172F109C2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678" y="300331"/>
            <a:ext cx="4290646" cy="3849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a:extLst>
              <a:ext uri="{FF2B5EF4-FFF2-40B4-BE49-F238E27FC236}">
                <a16:creationId xmlns:a16="http://schemas.microsoft.com/office/drawing/2014/main" id="{DC8DCD47-3C59-45CB-85EE-1EA4EFA28027}"/>
              </a:ext>
            </a:extLst>
          </p:cNvPr>
          <p:cNvPicPr>
            <a:picLocks noChangeAspect="1"/>
          </p:cNvPicPr>
          <p:nvPr/>
        </p:nvPicPr>
        <p:blipFill>
          <a:blip r:embed="rId4"/>
          <a:stretch>
            <a:fillRect/>
          </a:stretch>
        </p:blipFill>
        <p:spPr>
          <a:xfrm>
            <a:off x="5772676" y="473950"/>
            <a:ext cx="5962493" cy="4203558"/>
          </a:xfrm>
          <a:prstGeom prst="rect">
            <a:avLst/>
          </a:prstGeom>
        </p:spPr>
      </p:pic>
      <p:pic>
        <p:nvPicPr>
          <p:cNvPr id="7" name="Picture 2">
            <a:extLst>
              <a:ext uri="{FF2B5EF4-FFF2-40B4-BE49-F238E27FC236}">
                <a16:creationId xmlns:a16="http://schemas.microsoft.com/office/drawing/2014/main" id="{B13FE402-5B40-4824-BC60-89A0F1BA498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2255" t="5199" r="23214" b="26163"/>
          <a:stretch/>
        </p:blipFill>
        <p:spPr bwMode="auto">
          <a:xfrm>
            <a:off x="1767254" y="2936632"/>
            <a:ext cx="5328139" cy="3921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3059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2D1729-9E36-4B4B-9EC7-D0AA4C9771FF}"/>
              </a:ext>
            </a:extLst>
          </p:cNvPr>
          <p:cNvPicPr>
            <a:picLocks noChangeAspect="1"/>
          </p:cNvPicPr>
          <p:nvPr/>
        </p:nvPicPr>
        <p:blipFill>
          <a:blip r:embed="rId3"/>
          <a:stretch>
            <a:fillRect/>
          </a:stretch>
        </p:blipFill>
        <p:spPr>
          <a:xfrm>
            <a:off x="147365" y="438912"/>
            <a:ext cx="11897269" cy="5980176"/>
          </a:xfrm>
          <a:prstGeom prst="rect">
            <a:avLst/>
          </a:prstGeom>
        </p:spPr>
      </p:pic>
    </p:spTree>
    <p:extLst>
      <p:ext uri="{BB962C8B-B14F-4D97-AF65-F5344CB8AC3E}">
        <p14:creationId xmlns:p14="http://schemas.microsoft.com/office/powerpoint/2010/main" val="693188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03F2DD3-1EA9-45C8-9608-FC1C5EEF62D8}"/>
              </a:ext>
            </a:extLst>
          </p:cNvPr>
          <p:cNvPicPr>
            <a:picLocks noChangeAspect="1"/>
          </p:cNvPicPr>
          <p:nvPr/>
        </p:nvPicPr>
        <p:blipFill>
          <a:blip r:embed="rId3"/>
          <a:stretch>
            <a:fillRect/>
          </a:stretch>
        </p:blipFill>
        <p:spPr>
          <a:xfrm>
            <a:off x="3505201" y="75426"/>
            <a:ext cx="5239870" cy="6782574"/>
          </a:xfrm>
          <a:prstGeom prst="rect">
            <a:avLst/>
          </a:prstGeom>
        </p:spPr>
      </p:pic>
    </p:spTree>
    <p:extLst>
      <p:ext uri="{BB962C8B-B14F-4D97-AF65-F5344CB8AC3E}">
        <p14:creationId xmlns:p14="http://schemas.microsoft.com/office/powerpoint/2010/main" val="3658706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AD46BD-AD62-4C3B-A4C3-F61FD2FD9499}"/>
              </a:ext>
            </a:extLst>
          </p:cNvPr>
          <p:cNvPicPr>
            <a:picLocks noChangeAspect="1"/>
          </p:cNvPicPr>
          <p:nvPr/>
        </p:nvPicPr>
        <p:blipFill>
          <a:blip r:embed="rId3"/>
          <a:stretch>
            <a:fillRect/>
          </a:stretch>
        </p:blipFill>
        <p:spPr>
          <a:xfrm>
            <a:off x="2654971" y="140678"/>
            <a:ext cx="7514176" cy="1723292"/>
          </a:xfrm>
          <a:prstGeom prst="rect">
            <a:avLst/>
          </a:prstGeom>
        </p:spPr>
      </p:pic>
      <p:pic>
        <p:nvPicPr>
          <p:cNvPr id="8" name="Picture 7">
            <a:extLst>
              <a:ext uri="{FF2B5EF4-FFF2-40B4-BE49-F238E27FC236}">
                <a16:creationId xmlns:a16="http://schemas.microsoft.com/office/drawing/2014/main" id="{152978E2-B52C-44E4-B0E6-E7747869F2F5}"/>
              </a:ext>
            </a:extLst>
          </p:cNvPr>
          <p:cNvPicPr>
            <a:picLocks noChangeAspect="1"/>
          </p:cNvPicPr>
          <p:nvPr/>
        </p:nvPicPr>
        <p:blipFill rotWithShape="1">
          <a:blip r:embed="rId4"/>
          <a:srcRect t="19903" r="59138" b="19367"/>
          <a:stretch/>
        </p:blipFill>
        <p:spPr>
          <a:xfrm>
            <a:off x="-143160" y="1712006"/>
            <a:ext cx="2429160" cy="4811886"/>
          </a:xfrm>
          <a:prstGeom prst="rect">
            <a:avLst/>
          </a:prstGeom>
        </p:spPr>
      </p:pic>
      <p:pic>
        <p:nvPicPr>
          <p:cNvPr id="10" name="Picture 9">
            <a:extLst>
              <a:ext uri="{FF2B5EF4-FFF2-40B4-BE49-F238E27FC236}">
                <a16:creationId xmlns:a16="http://schemas.microsoft.com/office/drawing/2014/main" id="{2980A365-DA39-43E0-B333-FC43C3EC30D8}"/>
              </a:ext>
            </a:extLst>
          </p:cNvPr>
          <p:cNvPicPr>
            <a:picLocks noChangeAspect="1"/>
          </p:cNvPicPr>
          <p:nvPr/>
        </p:nvPicPr>
        <p:blipFill rotWithShape="1">
          <a:blip r:embed="rId4"/>
          <a:srcRect l="40564" t="19648" r="2819" b="41311"/>
          <a:stretch/>
        </p:blipFill>
        <p:spPr>
          <a:xfrm>
            <a:off x="2286000" y="1952606"/>
            <a:ext cx="4817607" cy="4330686"/>
          </a:xfrm>
          <a:prstGeom prst="rect">
            <a:avLst/>
          </a:prstGeom>
        </p:spPr>
      </p:pic>
      <p:pic>
        <p:nvPicPr>
          <p:cNvPr id="12" name="Picture 11">
            <a:extLst>
              <a:ext uri="{FF2B5EF4-FFF2-40B4-BE49-F238E27FC236}">
                <a16:creationId xmlns:a16="http://schemas.microsoft.com/office/drawing/2014/main" id="{E65EE473-CF5A-4BF1-ACD1-9265B99ACB43}"/>
              </a:ext>
            </a:extLst>
          </p:cNvPr>
          <p:cNvPicPr>
            <a:picLocks noChangeAspect="1"/>
          </p:cNvPicPr>
          <p:nvPr/>
        </p:nvPicPr>
        <p:blipFill rotWithShape="1">
          <a:blip r:embed="rId4"/>
          <a:srcRect l="40564" t="58178" r="3414" b="2781"/>
          <a:stretch/>
        </p:blipFill>
        <p:spPr>
          <a:xfrm>
            <a:off x="7326572" y="2034173"/>
            <a:ext cx="4817608" cy="4167552"/>
          </a:xfrm>
          <a:prstGeom prst="rect">
            <a:avLst/>
          </a:prstGeom>
        </p:spPr>
      </p:pic>
    </p:spTree>
    <p:extLst>
      <p:ext uri="{BB962C8B-B14F-4D97-AF65-F5344CB8AC3E}">
        <p14:creationId xmlns:p14="http://schemas.microsoft.com/office/powerpoint/2010/main" val="2215706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93F0E-B53E-44F2-A8F3-C9C8A07CED15}"/>
              </a:ext>
            </a:extLst>
          </p:cNvPr>
          <p:cNvSpPr>
            <a:spLocks noGrp="1"/>
          </p:cNvSpPr>
          <p:nvPr>
            <p:ph type="title"/>
          </p:nvPr>
        </p:nvSpPr>
        <p:spPr>
          <a:xfrm>
            <a:off x="175846" y="365126"/>
            <a:ext cx="9691167" cy="826366"/>
          </a:xfrm>
        </p:spPr>
        <p:txBody>
          <a:bodyPr>
            <a:normAutofit/>
          </a:bodyPr>
          <a:lstStyle/>
          <a:p>
            <a:r>
              <a:rPr lang="en-US" sz="2400" b="1" dirty="0">
                <a:latin typeface="Comic Sans MS" panose="030F0702030302020204" pitchFamily="66" charset="0"/>
              </a:rPr>
              <a:t>	</a:t>
            </a:r>
            <a:r>
              <a:rPr lang="en-US" sz="2800" b="1" dirty="0">
                <a:latin typeface="Comic Sans MS" panose="030F0702030302020204" pitchFamily="66" charset="0"/>
              </a:rPr>
              <a:t>Stage 3. RESEARCHING AND INVESTIGATING</a:t>
            </a:r>
          </a:p>
        </p:txBody>
      </p:sp>
      <p:sp>
        <p:nvSpPr>
          <p:cNvPr id="3" name="Content Placeholder 2">
            <a:extLst>
              <a:ext uri="{FF2B5EF4-FFF2-40B4-BE49-F238E27FC236}">
                <a16:creationId xmlns:a16="http://schemas.microsoft.com/office/drawing/2014/main" id="{86EE2535-49F0-4CC7-8A6F-EB99E900FB7F}"/>
              </a:ext>
            </a:extLst>
          </p:cNvPr>
          <p:cNvSpPr>
            <a:spLocks noGrp="1"/>
          </p:cNvSpPr>
          <p:nvPr>
            <p:ph idx="1"/>
          </p:nvPr>
        </p:nvSpPr>
        <p:spPr>
          <a:xfrm>
            <a:off x="838200" y="1341150"/>
            <a:ext cx="10515600" cy="4985471"/>
          </a:xfrm>
        </p:spPr>
        <p:txBody>
          <a:bodyPr>
            <a:normAutofit/>
          </a:bodyPr>
          <a:lstStyle/>
          <a:p>
            <a:endParaRPr lang="en-US" sz="3200" dirty="0"/>
          </a:p>
          <a:p>
            <a:r>
              <a:rPr lang="en-US" sz="3200" dirty="0"/>
              <a:t>Exploring human and natural communities</a:t>
            </a:r>
          </a:p>
          <a:p>
            <a:pPr marL="0" indent="0">
              <a:buNone/>
            </a:pPr>
            <a:endParaRPr lang="en-US" sz="1600" dirty="0"/>
          </a:p>
          <a:p>
            <a:pPr lvl="1"/>
            <a:r>
              <a:rPr lang="en-US" sz="2800" dirty="0"/>
              <a:t>Encounters with people and organizations</a:t>
            </a:r>
          </a:p>
          <a:p>
            <a:pPr marL="0" indent="0">
              <a:buNone/>
            </a:pPr>
            <a:endParaRPr lang="en-US" dirty="0"/>
          </a:p>
          <a:p>
            <a:pPr lvl="1"/>
            <a:r>
              <a:rPr lang="en-US" sz="2800" dirty="0"/>
              <a:t>Field trips to key natural resources and infrastructure</a:t>
            </a:r>
          </a:p>
          <a:p>
            <a:pPr marL="0" indent="0">
              <a:buNone/>
            </a:pPr>
            <a:endParaRPr lang="en-US" sz="1600" dirty="0"/>
          </a:p>
          <a:p>
            <a:pPr marL="0" indent="0">
              <a:buNone/>
            </a:pPr>
            <a:endParaRPr lang="en-US" sz="1700" dirty="0"/>
          </a:p>
        </p:txBody>
      </p:sp>
    </p:spTree>
    <p:extLst>
      <p:ext uri="{BB962C8B-B14F-4D97-AF65-F5344CB8AC3E}">
        <p14:creationId xmlns:p14="http://schemas.microsoft.com/office/powerpoint/2010/main" val="27719267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93F0E-B53E-44F2-A8F3-C9C8A07CED15}"/>
              </a:ext>
            </a:extLst>
          </p:cNvPr>
          <p:cNvSpPr>
            <a:spLocks noGrp="1"/>
          </p:cNvSpPr>
          <p:nvPr>
            <p:ph type="title"/>
          </p:nvPr>
        </p:nvSpPr>
        <p:spPr>
          <a:xfrm>
            <a:off x="175846" y="365126"/>
            <a:ext cx="9967614" cy="826366"/>
          </a:xfrm>
        </p:spPr>
        <p:txBody>
          <a:bodyPr>
            <a:noAutofit/>
          </a:bodyPr>
          <a:lstStyle/>
          <a:p>
            <a:r>
              <a:rPr kumimoji="0" lang="en-US" sz="2800" b="1" i="0" u="none" strike="noStrike" kern="1200" cap="none" spc="0" normalizeH="0" baseline="0" noProof="0" dirty="0">
                <a:ln>
                  <a:noFill/>
                </a:ln>
                <a:solidFill>
                  <a:prstClr val="black"/>
                </a:solidFill>
                <a:effectLst/>
                <a:uLnTx/>
                <a:uFillTx/>
                <a:latin typeface="Comic Sans MS" panose="030F0702030302020204" pitchFamily="66" charset="0"/>
                <a:ea typeface="+mj-ea"/>
                <a:cs typeface="+mj-cs"/>
              </a:rPr>
              <a:t>	Stage 3. RESEARCHING AND INVESTIGATING</a:t>
            </a:r>
            <a:endParaRPr lang="en-US" sz="2800" b="1" dirty="0">
              <a:latin typeface="Comic Sans MS" panose="030F0702030302020204" pitchFamily="66" charset="0"/>
            </a:endParaRPr>
          </a:p>
        </p:txBody>
      </p:sp>
      <p:sp>
        <p:nvSpPr>
          <p:cNvPr id="3" name="Content Placeholder 2">
            <a:extLst>
              <a:ext uri="{FF2B5EF4-FFF2-40B4-BE49-F238E27FC236}">
                <a16:creationId xmlns:a16="http://schemas.microsoft.com/office/drawing/2014/main" id="{86EE2535-49F0-4CC7-8A6F-EB99E900FB7F}"/>
              </a:ext>
            </a:extLst>
          </p:cNvPr>
          <p:cNvSpPr>
            <a:spLocks noGrp="1"/>
          </p:cNvSpPr>
          <p:nvPr>
            <p:ph idx="1"/>
          </p:nvPr>
        </p:nvSpPr>
        <p:spPr>
          <a:xfrm>
            <a:off x="533401" y="1341150"/>
            <a:ext cx="11315700" cy="4985471"/>
          </a:xfrm>
        </p:spPr>
        <p:txBody>
          <a:bodyPr>
            <a:normAutofit lnSpcReduction="10000"/>
          </a:bodyPr>
          <a:lstStyle/>
          <a:p>
            <a:pPr marL="0" indent="0">
              <a:buNone/>
            </a:pPr>
            <a:endParaRPr lang="en-US" sz="4100" b="1" dirty="0"/>
          </a:p>
          <a:p>
            <a:pPr marL="0" indent="0">
              <a:buNone/>
            </a:pPr>
            <a:r>
              <a:rPr lang="en-US" sz="4100" b="1" dirty="0"/>
              <a:t>Exploring </a:t>
            </a:r>
            <a:r>
              <a:rPr lang="en-US" sz="3800" b="1" dirty="0"/>
              <a:t>human</a:t>
            </a:r>
            <a:r>
              <a:rPr lang="en-US" sz="4100" b="1" dirty="0"/>
              <a:t> and natural communities</a:t>
            </a:r>
          </a:p>
          <a:p>
            <a:pPr marL="0" indent="0">
              <a:buNone/>
            </a:pPr>
            <a:endParaRPr lang="en-US" sz="1600" dirty="0"/>
          </a:p>
          <a:p>
            <a:pPr lvl="1"/>
            <a:r>
              <a:rPr lang="en-US" sz="3300" dirty="0"/>
              <a:t>Encounters with people and organizations</a:t>
            </a:r>
          </a:p>
          <a:p>
            <a:pPr lvl="2">
              <a:spcBef>
                <a:spcPts val="1000"/>
              </a:spcBef>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Get the most up-to-date, relevant information from real people</a:t>
            </a:r>
          </a:p>
          <a:p>
            <a:pPr lvl="2">
              <a:spcBef>
                <a:spcPts val="1000"/>
              </a:spcBef>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It will be up to you to ask good questions</a:t>
            </a:r>
          </a:p>
          <a:p>
            <a:pPr lvl="2">
              <a:spcBef>
                <a:spcPts val="1000"/>
              </a:spcBef>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The more you do this, the easier and more fun the research becomes</a:t>
            </a:r>
          </a:p>
          <a:p>
            <a:pPr marL="914400" lvl="2" indent="0">
              <a:buNone/>
            </a:pPr>
            <a:endParaRPr lang="en-US" dirty="0"/>
          </a:p>
          <a:p>
            <a:pPr lvl="1"/>
            <a:r>
              <a:rPr lang="en-US" sz="3300" dirty="0">
                <a:latin typeface="+mj-lt"/>
              </a:rPr>
              <a:t>Field trips to key natural resources and infrastructure</a:t>
            </a:r>
          </a:p>
          <a:p>
            <a:pPr lvl="2"/>
            <a:r>
              <a:rPr lang="en-US" sz="2600" dirty="0">
                <a:solidFill>
                  <a:prstClr val="black"/>
                </a:solidFill>
              </a:rPr>
              <a:t>Visit people in their native habitat – Lab? Field? Office? </a:t>
            </a:r>
          </a:p>
          <a:p>
            <a:pPr lvl="2"/>
            <a:r>
              <a:rPr lang="en-US" sz="2600" dirty="0"/>
              <a:t>Whenever possible, visit outdoor places with people who know them well</a:t>
            </a:r>
          </a:p>
          <a:p>
            <a:pPr marL="0" indent="0">
              <a:buNone/>
            </a:pPr>
            <a:endParaRPr lang="en-US" sz="1700" dirty="0"/>
          </a:p>
        </p:txBody>
      </p:sp>
    </p:spTree>
    <p:extLst>
      <p:ext uri="{BB962C8B-B14F-4D97-AF65-F5344CB8AC3E}">
        <p14:creationId xmlns:p14="http://schemas.microsoft.com/office/powerpoint/2010/main" val="26498041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FB0B01-16F6-4EC7-B5F0-C99FDE112710}"/>
              </a:ext>
            </a:extLst>
          </p:cNvPr>
          <p:cNvPicPr>
            <a:picLocks noChangeAspect="1"/>
          </p:cNvPicPr>
          <p:nvPr/>
        </p:nvPicPr>
        <p:blipFill>
          <a:blip r:embed="rId3"/>
          <a:stretch>
            <a:fillRect/>
          </a:stretch>
        </p:blipFill>
        <p:spPr>
          <a:xfrm>
            <a:off x="533400" y="337278"/>
            <a:ext cx="4114800" cy="6183443"/>
          </a:xfrm>
          <a:prstGeom prst="rect">
            <a:avLst/>
          </a:prstGeom>
        </p:spPr>
      </p:pic>
      <p:sp>
        <p:nvSpPr>
          <p:cNvPr id="4" name="TextBox 3">
            <a:extLst>
              <a:ext uri="{FF2B5EF4-FFF2-40B4-BE49-F238E27FC236}">
                <a16:creationId xmlns:a16="http://schemas.microsoft.com/office/drawing/2014/main" id="{54A37D07-9A6A-4A57-95B1-5FEE2616AFA2}"/>
              </a:ext>
            </a:extLst>
          </p:cNvPr>
          <p:cNvSpPr txBox="1"/>
          <p:nvPr/>
        </p:nvSpPr>
        <p:spPr>
          <a:xfrm>
            <a:off x="5753100" y="2828836"/>
            <a:ext cx="5905500" cy="923330"/>
          </a:xfrm>
          <a:prstGeom prst="rect">
            <a:avLst/>
          </a:prstGeom>
          <a:noFill/>
        </p:spPr>
        <p:txBody>
          <a:bodyPr wrap="square">
            <a:spAutoFit/>
          </a:bodyPr>
          <a:lstStyle/>
          <a:p>
            <a:r>
              <a:rPr lang="en-US" sz="2400" b="1" dirty="0"/>
              <a:t>Principles of Place-Based Education</a:t>
            </a:r>
          </a:p>
          <a:p>
            <a:r>
              <a:rPr lang="en-US" sz="1200" dirty="0"/>
              <a:t>https://promiseofplace.org/what-is-pbe/principles-of-place-based-education</a:t>
            </a:r>
          </a:p>
          <a:p>
            <a:r>
              <a:rPr lang="en-US" dirty="0"/>
              <a:t> </a:t>
            </a:r>
          </a:p>
        </p:txBody>
      </p:sp>
    </p:spTree>
    <p:extLst>
      <p:ext uri="{BB962C8B-B14F-4D97-AF65-F5344CB8AC3E}">
        <p14:creationId xmlns:p14="http://schemas.microsoft.com/office/powerpoint/2010/main" val="27113979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93F0E-B53E-44F2-A8F3-C9C8A07CED15}"/>
              </a:ext>
            </a:extLst>
          </p:cNvPr>
          <p:cNvSpPr>
            <a:spLocks noGrp="1"/>
          </p:cNvSpPr>
          <p:nvPr>
            <p:ph type="title"/>
          </p:nvPr>
        </p:nvSpPr>
        <p:spPr>
          <a:xfrm>
            <a:off x="175847" y="365125"/>
            <a:ext cx="11296362" cy="918552"/>
          </a:xfrm>
        </p:spPr>
        <p:txBody>
          <a:bodyPr>
            <a:normAutofit/>
          </a:bodyPr>
          <a:lstStyle/>
          <a:p>
            <a:r>
              <a:rPr kumimoji="0" lang="en-US" sz="2800" b="1" i="0" u="none" strike="noStrike" kern="1200" cap="none" spc="0" normalizeH="0" baseline="0" noProof="0" dirty="0">
                <a:ln>
                  <a:noFill/>
                </a:ln>
                <a:solidFill>
                  <a:prstClr val="black"/>
                </a:solidFill>
                <a:effectLst/>
                <a:uLnTx/>
                <a:uFillTx/>
                <a:latin typeface="Comic Sans MS" panose="030F0702030302020204" pitchFamily="66" charset="0"/>
                <a:ea typeface="+mj-ea"/>
                <a:cs typeface="+mj-cs"/>
              </a:rPr>
              <a:t>	Stage 3. RESEARCHING AND INVESTIGATING</a:t>
            </a:r>
            <a:endParaRPr lang="en-US" sz="2400" b="1" dirty="0">
              <a:latin typeface="Comic Sans MS" panose="030F0702030302020204" pitchFamily="66" charset="0"/>
            </a:endParaRPr>
          </a:p>
        </p:txBody>
      </p:sp>
      <p:sp>
        <p:nvSpPr>
          <p:cNvPr id="3" name="Content Placeholder 2">
            <a:extLst>
              <a:ext uri="{FF2B5EF4-FFF2-40B4-BE49-F238E27FC236}">
                <a16:creationId xmlns:a16="http://schemas.microsoft.com/office/drawing/2014/main" id="{86EE2535-49F0-4CC7-8A6F-EB99E900FB7F}"/>
              </a:ext>
            </a:extLst>
          </p:cNvPr>
          <p:cNvSpPr>
            <a:spLocks noGrp="1"/>
          </p:cNvSpPr>
          <p:nvPr>
            <p:ph idx="1"/>
          </p:nvPr>
        </p:nvSpPr>
        <p:spPr>
          <a:xfrm>
            <a:off x="956609" y="1558923"/>
            <a:ext cx="10515600" cy="4933951"/>
          </a:xfrm>
        </p:spPr>
        <p:txBody>
          <a:bodyPr>
            <a:normAutofit fontScale="92500" lnSpcReduction="10000"/>
          </a:bodyPr>
          <a:lstStyle/>
          <a:p>
            <a:pPr marL="0" indent="0" algn="ctr">
              <a:buNone/>
            </a:pPr>
            <a:r>
              <a:rPr lang="en-US" sz="4300" b="1" dirty="0"/>
              <a:t>Community environmental research is interdisciplinary</a:t>
            </a:r>
          </a:p>
          <a:p>
            <a:pPr marL="0" indent="0">
              <a:buNone/>
            </a:pPr>
            <a:endParaRPr lang="en-US" sz="1600" dirty="0"/>
          </a:p>
          <a:p>
            <a:r>
              <a:rPr lang="en-US" dirty="0"/>
              <a:t>The biggest, most challenging questions of our time require interdisciplinary thinking:</a:t>
            </a:r>
          </a:p>
          <a:p>
            <a:endParaRPr lang="en-US" dirty="0"/>
          </a:p>
          <a:p>
            <a:endParaRPr lang="en-US" dirty="0"/>
          </a:p>
          <a:p>
            <a:endParaRPr lang="en-US" dirty="0"/>
          </a:p>
          <a:p>
            <a:endParaRPr lang="en-US" dirty="0"/>
          </a:p>
          <a:p>
            <a:r>
              <a:rPr lang="en-US" dirty="0"/>
              <a:t>School subjects (especially civics and science) are relevant but don’t define the experience.</a:t>
            </a:r>
          </a:p>
          <a:p>
            <a:endParaRPr lang="en-US" dirty="0"/>
          </a:p>
          <a:p>
            <a:endParaRPr lang="en-US" dirty="0"/>
          </a:p>
        </p:txBody>
      </p:sp>
      <p:pic>
        <p:nvPicPr>
          <p:cNvPr id="5" name="Picture 4">
            <a:extLst>
              <a:ext uri="{FF2B5EF4-FFF2-40B4-BE49-F238E27FC236}">
                <a16:creationId xmlns:a16="http://schemas.microsoft.com/office/drawing/2014/main" id="{05BFD11A-AA1D-4DF4-9B28-7DA11E475C41}"/>
              </a:ext>
            </a:extLst>
          </p:cNvPr>
          <p:cNvPicPr>
            <a:picLocks noChangeAspect="1"/>
          </p:cNvPicPr>
          <p:nvPr/>
        </p:nvPicPr>
        <p:blipFill>
          <a:blip r:embed="rId3"/>
          <a:stretch>
            <a:fillRect/>
          </a:stretch>
        </p:blipFill>
        <p:spPr>
          <a:xfrm>
            <a:off x="3446585" y="3531084"/>
            <a:ext cx="5535648" cy="1767993"/>
          </a:xfrm>
          <a:prstGeom prst="rect">
            <a:avLst/>
          </a:prstGeom>
        </p:spPr>
      </p:pic>
    </p:spTree>
    <p:extLst>
      <p:ext uri="{BB962C8B-B14F-4D97-AF65-F5344CB8AC3E}">
        <p14:creationId xmlns:p14="http://schemas.microsoft.com/office/powerpoint/2010/main" val="1011758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93F0E-B53E-44F2-A8F3-C9C8A07CED15}"/>
              </a:ext>
            </a:extLst>
          </p:cNvPr>
          <p:cNvSpPr>
            <a:spLocks noGrp="1"/>
          </p:cNvSpPr>
          <p:nvPr>
            <p:ph type="title"/>
          </p:nvPr>
        </p:nvSpPr>
        <p:spPr>
          <a:xfrm>
            <a:off x="175846" y="365125"/>
            <a:ext cx="10307855" cy="918552"/>
          </a:xfrm>
        </p:spPr>
        <p:txBody>
          <a:bodyPr>
            <a:normAutofit/>
          </a:bodyPr>
          <a:lstStyle/>
          <a:p>
            <a:r>
              <a:rPr kumimoji="0" lang="en-US" sz="2800" b="1" i="0" u="none" strike="noStrike" kern="1200" cap="none" spc="0" normalizeH="0" baseline="0" noProof="0" dirty="0">
                <a:ln>
                  <a:noFill/>
                </a:ln>
                <a:solidFill>
                  <a:prstClr val="black"/>
                </a:solidFill>
                <a:effectLst/>
                <a:uLnTx/>
                <a:uFillTx/>
                <a:latin typeface="Comic Sans MS" panose="030F0702030302020204" pitchFamily="66" charset="0"/>
                <a:ea typeface="+mj-ea"/>
                <a:cs typeface="+mj-cs"/>
              </a:rPr>
              <a:t>	Stage 3. RESEARCHING AND INVESTIGATING</a:t>
            </a:r>
            <a:endParaRPr lang="en-US" sz="2400" b="1" dirty="0">
              <a:latin typeface="Comic Sans MS" panose="030F0702030302020204" pitchFamily="66" charset="0"/>
            </a:endParaRPr>
          </a:p>
        </p:txBody>
      </p:sp>
      <p:sp>
        <p:nvSpPr>
          <p:cNvPr id="3" name="Content Placeholder 2">
            <a:extLst>
              <a:ext uri="{FF2B5EF4-FFF2-40B4-BE49-F238E27FC236}">
                <a16:creationId xmlns:a16="http://schemas.microsoft.com/office/drawing/2014/main" id="{86EE2535-49F0-4CC7-8A6F-EB99E900FB7F}"/>
              </a:ext>
            </a:extLst>
          </p:cNvPr>
          <p:cNvSpPr>
            <a:spLocks noGrp="1"/>
          </p:cNvSpPr>
          <p:nvPr>
            <p:ph idx="1"/>
          </p:nvPr>
        </p:nvSpPr>
        <p:spPr/>
        <p:txBody>
          <a:bodyPr>
            <a:normAutofit/>
          </a:bodyPr>
          <a:lstStyle/>
          <a:p>
            <a:pPr marL="0" indent="0">
              <a:buNone/>
            </a:pPr>
            <a:r>
              <a:rPr lang="en-US" sz="3200" b="1" dirty="0"/>
              <a:t>Strategies for interdisciplinary exploration:</a:t>
            </a:r>
          </a:p>
          <a:p>
            <a:r>
              <a:rPr lang="en-US" dirty="0"/>
              <a:t>Spend time outdoors!</a:t>
            </a:r>
          </a:p>
          <a:p>
            <a:r>
              <a:rPr lang="en-US" dirty="0"/>
              <a:t>Learn by asking questions</a:t>
            </a:r>
          </a:p>
          <a:p>
            <a:r>
              <a:rPr lang="en-US" dirty="0"/>
              <a:t>Be fearless in the pursuit of understanding</a:t>
            </a:r>
          </a:p>
          <a:p>
            <a:r>
              <a:rPr lang="en-US" dirty="0"/>
              <a:t>Use maps</a:t>
            </a:r>
          </a:p>
          <a:p>
            <a:r>
              <a:rPr lang="en-US" dirty="0"/>
              <a:t>Let go of discipline-based curriculum frameworks</a:t>
            </a:r>
          </a:p>
          <a:p>
            <a:pPr marL="0" indent="0">
              <a:buNone/>
            </a:pPr>
            <a:endParaRPr lang="en-US" dirty="0"/>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446264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9802B85-5B96-490B-903F-1573B195DAE0}"/>
              </a:ext>
            </a:extLst>
          </p:cNvPr>
          <p:cNvPicPr>
            <a:picLocks noChangeAspect="1"/>
          </p:cNvPicPr>
          <p:nvPr/>
        </p:nvPicPr>
        <p:blipFill>
          <a:blip r:embed="rId3"/>
          <a:stretch>
            <a:fillRect/>
          </a:stretch>
        </p:blipFill>
        <p:spPr>
          <a:xfrm>
            <a:off x="3564835" y="1304303"/>
            <a:ext cx="8145502" cy="5442089"/>
          </a:xfrm>
          <a:prstGeom prst="rect">
            <a:avLst/>
          </a:prstGeom>
        </p:spPr>
      </p:pic>
      <p:pic>
        <p:nvPicPr>
          <p:cNvPr id="7" name="Picture 6">
            <a:extLst>
              <a:ext uri="{FF2B5EF4-FFF2-40B4-BE49-F238E27FC236}">
                <a16:creationId xmlns:a16="http://schemas.microsoft.com/office/drawing/2014/main" id="{E0BFFB43-9E1C-40A4-8F0E-0211112AE1F4}"/>
              </a:ext>
            </a:extLst>
          </p:cNvPr>
          <p:cNvPicPr>
            <a:picLocks noChangeAspect="1"/>
          </p:cNvPicPr>
          <p:nvPr/>
        </p:nvPicPr>
        <p:blipFill>
          <a:blip r:embed="rId4"/>
          <a:stretch>
            <a:fillRect/>
          </a:stretch>
        </p:blipFill>
        <p:spPr>
          <a:xfrm>
            <a:off x="563707" y="435251"/>
            <a:ext cx="3001128" cy="1738105"/>
          </a:xfrm>
          <a:prstGeom prst="rect">
            <a:avLst/>
          </a:prstGeom>
        </p:spPr>
      </p:pic>
    </p:spTree>
    <p:extLst>
      <p:ext uri="{BB962C8B-B14F-4D97-AF65-F5344CB8AC3E}">
        <p14:creationId xmlns:p14="http://schemas.microsoft.com/office/powerpoint/2010/main" val="28612781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AD46BD-AD62-4C3B-A4C3-F61FD2FD9499}"/>
              </a:ext>
            </a:extLst>
          </p:cNvPr>
          <p:cNvPicPr>
            <a:picLocks noChangeAspect="1"/>
          </p:cNvPicPr>
          <p:nvPr/>
        </p:nvPicPr>
        <p:blipFill>
          <a:blip r:embed="rId3"/>
          <a:stretch>
            <a:fillRect/>
          </a:stretch>
        </p:blipFill>
        <p:spPr>
          <a:xfrm>
            <a:off x="2654971" y="140678"/>
            <a:ext cx="7514176" cy="1723292"/>
          </a:xfrm>
          <a:prstGeom prst="rect">
            <a:avLst/>
          </a:prstGeom>
        </p:spPr>
      </p:pic>
      <p:pic>
        <p:nvPicPr>
          <p:cNvPr id="8" name="Picture 7">
            <a:extLst>
              <a:ext uri="{FF2B5EF4-FFF2-40B4-BE49-F238E27FC236}">
                <a16:creationId xmlns:a16="http://schemas.microsoft.com/office/drawing/2014/main" id="{152978E2-B52C-44E4-B0E6-E7747869F2F5}"/>
              </a:ext>
            </a:extLst>
          </p:cNvPr>
          <p:cNvPicPr>
            <a:picLocks noChangeAspect="1"/>
          </p:cNvPicPr>
          <p:nvPr/>
        </p:nvPicPr>
        <p:blipFill rotWithShape="1">
          <a:blip r:embed="rId4"/>
          <a:srcRect t="19903" r="59138" b="19367"/>
          <a:stretch/>
        </p:blipFill>
        <p:spPr>
          <a:xfrm>
            <a:off x="-143160" y="1712006"/>
            <a:ext cx="2429160" cy="4811886"/>
          </a:xfrm>
          <a:prstGeom prst="rect">
            <a:avLst/>
          </a:prstGeom>
        </p:spPr>
      </p:pic>
      <p:pic>
        <p:nvPicPr>
          <p:cNvPr id="10" name="Picture 9">
            <a:extLst>
              <a:ext uri="{FF2B5EF4-FFF2-40B4-BE49-F238E27FC236}">
                <a16:creationId xmlns:a16="http://schemas.microsoft.com/office/drawing/2014/main" id="{2980A365-DA39-43E0-B333-FC43C3EC30D8}"/>
              </a:ext>
            </a:extLst>
          </p:cNvPr>
          <p:cNvPicPr>
            <a:picLocks noChangeAspect="1"/>
          </p:cNvPicPr>
          <p:nvPr/>
        </p:nvPicPr>
        <p:blipFill rotWithShape="1">
          <a:blip r:embed="rId4"/>
          <a:srcRect l="40564" t="19648" r="2819" b="41311"/>
          <a:stretch/>
        </p:blipFill>
        <p:spPr>
          <a:xfrm>
            <a:off x="2286000" y="2064470"/>
            <a:ext cx="4817607" cy="4330686"/>
          </a:xfrm>
          <a:prstGeom prst="rect">
            <a:avLst/>
          </a:prstGeom>
        </p:spPr>
      </p:pic>
      <p:pic>
        <p:nvPicPr>
          <p:cNvPr id="12" name="Picture 11">
            <a:extLst>
              <a:ext uri="{FF2B5EF4-FFF2-40B4-BE49-F238E27FC236}">
                <a16:creationId xmlns:a16="http://schemas.microsoft.com/office/drawing/2014/main" id="{E65EE473-CF5A-4BF1-ACD1-9265B99ACB43}"/>
              </a:ext>
            </a:extLst>
          </p:cNvPr>
          <p:cNvPicPr>
            <a:picLocks noChangeAspect="1"/>
          </p:cNvPicPr>
          <p:nvPr/>
        </p:nvPicPr>
        <p:blipFill rotWithShape="1">
          <a:blip r:embed="rId4"/>
          <a:srcRect l="40564" t="58178" r="3414" b="2781"/>
          <a:stretch/>
        </p:blipFill>
        <p:spPr>
          <a:xfrm>
            <a:off x="7374392" y="2146037"/>
            <a:ext cx="4817608" cy="4167552"/>
          </a:xfrm>
          <a:prstGeom prst="rect">
            <a:avLst/>
          </a:prstGeom>
        </p:spPr>
      </p:pic>
    </p:spTree>
    <p:extLst>
      <p:ext uri="{BB962C8B-B14F-4D97-AF65-F5344CB8AC3E}">
        <p14:creationId xmlns:p14="http://schemas.microsoft.com/office/powerpoint/2010/main" val="27589649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93F0E-B53E-44F2-A8F3-C9C8A07CED15}"/>
              </a:ext>
            </a:extLst>
          </p:cNvPr>
          <p:cNvSpPr>
            <a:spLocks noGrp="1"/>
          </p:cNvSpPr>
          <p:nvPr>
            <p:ph type="title"/>
          </p:nvPr>
        </p:nvSpPr>
        <p:spPr>
          <a:xfrm>
            <a:off x="0" y="365125"/>
            <a:ext cx="10515599" cy="909493"/>
          </a:xfrm>
        </p:spPr>
        <p:txBody>
          <a:bodyPr>
            <a:normAutofit/>
          </a:bodyPr>
          <a:lstStyle/>
          <a:p>
            <a:r>
              <a:rPr lang="en-US" sz="2800" b="1" dirty="0">
                <a:latin typeface="Comic Sans MS" panose="030F0702030302020204" pitchFamily="66" charset="0"/>
              </a:rPr>
              <a:t>	Stage 1. EXAMINING SELF &amp; CIVIC IDENTITY</a:t>
            </a:r>
          </a:p>
        </p:txBody>
      </p:sp>
      <p:sp>
        <p:nvSpPr>
          <p:cNvPr id="3" name="Content Placeholder 2">
            <a:extLst>
              <a:ext uri="{FF2B5EF4-FFF2-40B4-BE49-F238E27FC236}">
                <a16:creationId xmlns:a16="http://schemas.microsoft.com/office/drawing/2014/main" id="{86EE2535-49F0-4CC7-8A6F-EB99E900FB7F}"/>
              </a:ext>
            </a:extLst>
          </p:cNvPr>
          <p:cNvSpPr>
            <a:spLocks noGrp="1"/>
          </p:cNvSpPr>
          <p:nvPr>
            <p:ph idx="1"/>
          </p:nvPr>
        </p:nvSpPr>
        <p:spPr/>
        <p:txBody>
          <a:bodyPr>
            <a:normAutofit/>
          </a:bodyPr>
          <a:lstStyle/>
          <a:p>
            <a:r>
              <a:rPr lang="en-US" dirty="0"/>
              <a:t>Examining self and civic identity can happen naturally as part of community research</a:t>
            </a:r>
          </a:p>
          <a:p>
            <a:pPr marL="0" indent="0">
              <a:buNone/>
            </a:pPr>
            <a:endParaRPr lang="en-US" sz="1600" dirty="0"/>
          </a:p>
          <a:p>
            <a:r>
              <a:rPr lang="en-US" dirty="0"/>
              <a:t>The concept of community is particularly rich in the context of environmental issues</a:t>
            </a:r>
          </a:p>
          <a:p>
            <a:endParaRPr lang="en-US" dirty="0"/>
          </a:p>
        </p:txBody>
      </p:sp>
    </p:spTree>
    <p:extLst>
      <p:ext uri="{BB962C8B-B14F-4D97-AF65-F5344CB8AC3E}">
        <p14:creationId xmlns:p14="http://schemas.microsoft.com/office/powerpoint/2010/main" val="39245611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39780C6-6378-47D0-A865-2498AF220B82}"/>
              </a:ext>
            </a:extLst>
          </p:cNvPr>
          <p:cNvSpPr txBox="1"/>
          <p:nvPr/>
        </p:nvSpPr>
        <p:spPr>
          <a:xfrm>
            <a:off x="191386" y="586275"/>
            <a:ext cx="9739423" cy="523220"/>
          </a:xfrm>
          <a:prstGeom prst="rect">
            <a:avLst/>
          </a:prstGeom>
          <a:noFill/>
        </p:spPr>
        <p:txBody>
          <a:bodyPr wrap="square">
            <a:spAutoFit/>
          </a:bodyPr>
          <a:lstStyle/>
          <a:p>
            <a:r>
              <a:rPr kumimoji="0" lang="en-US" sz="2800" b="1" i="0" u="none" strike="noStrike" kern="1200" cap="none" spc="0" normalizeH="0" baseline="0" noProof="0" dirty="0">
                <a:ln>
                  <a:noFill/>
                </a:ln>
                <a:solidFill>
                  <a:prstClr val="black"/>
                </a:solidFill>
                <a:effectLst/>
                <a:uLnTx/>
                <a:uFillTx/>
                <a:latin typeface="Comic Sans MS" panose="030F0702030302020204" pitchFamily="66" charset="0"/>
                <a:ea typeface="+mj-ea"/>
                <a:cs typeface="+mj-cs"/>
              </a:rPr>
              <a:t>Stage 1. EXAMINING SELF &amp; CIVIC IDENTITY</a:t>
            </a:r>
            <a:endParaRPr lang="en-US" sz="2800" dirty="0"/>
          </a:p>
        </p:txBody>
      </p:sp>
      <p:sp>
        <p:nvSpPr>
          <p:cNvPr id="7" name="TextBox 6">
            <a:extLst>
              <a:ext uri="{FF2B5EF4-FFF2-40B4-BE49-F238E27FC236}">
                <a16:creationId xmlns:a16="http://schemas.microsoft.com/office/drawing/2014/main" id="{DB02975B-94B5-4A5C-A8D8-9B55C912C1BC}"/>
              </a:ext>
            </a:extLst>
          </p:cNvPr>
          <p:cNvSpPr txBox="1"/>
          <p:nvPr/>
        </p:nvSpPr>
        <p:spPr>
          <a:xfrm>
            <a:off x="468923" y="4241899"/>
            <a:ext cx="11254154" cy="2616101"/>
          </a:xfrm>
          <a:prstGeom prst="rect">
            <a:avLst/>
          </a:prstGeom>
          <a:noFill/>
        </p:spPr>
        <p:txBody>
          <a:bodyPr wrap="square">
            <a:spAutoFit/>
          </a:bodyPr>
          <a:lstStyle/>
          <a:p>
            <a:r>
              <a:rPr lang="en-US" sz="2400" b="1" i="1" dirty="0"/>
              <a:t>The land ethic simply enlarges the boundaries of the community to include soils, waters, plants, and animals, or collectively:  the land.</a:t>
            </a:r>
          </a:p>
          <a:p>
            <a:endParaRPr lang="en-US" sz="1200" b="1" i="1" dirty="0"/>
          </a:p>
          <a:p>
            <a:r>
              <a:rPr lang="en-US" sz="2400" b="1" i="1" dirty="0"/>
              <a:t>A land ethic changes the role of Homo sapiens from conqueror of the land-community to plain member and citizen of it.  It implies respect for his fellow-members, and also respect for the community as such.</a:t>
            </a:r>
          </a:p>
          <a:p>
            <a:endParaRPr lang="en-US" sz="1200" b="1" i="1" dirty="0"/>
          </a:p>
          <a:p>
            <a:r>
              <a:rPr lang="en-US" b="1" i="1" dirty="0"/>
              <a:t>			- </a:t>
            </a:r>
            <a:r>
              <a:rPr lang="en-US" sz="2000" b="1" i="1" dirty="0"/>
              <a:t>Aldo Leopold “The Land Ethic” 1948</a:t>
            </a:r>
          </a:p>
        </p:txBody>
      </p:sp>
      <p:pic>
        <p:nvPicPr>
          <p:cNvPr id="8" name="Picture 7">
            <a:extLst>
              <a:ext uri="{FF2B5EF4-FFF2-40B4-BE49-F238E27FC236}">
                <a16:creationId xmlns:a16="http://schemas.microsoft.com/office/drawing/2014/main" id="{37BF6FB1-BE65-4A2A-AE25-52C1D79D7B79}"/>
              </a:ext>
            </a:extLst>
          </p:cNvPr>
          <p:cNvPicPr>
            <a:picLocks noChangeAspect="1"/>
          </p:cNvPicPr>
          <p:nvPr/>
        </p:nvPicPr>
        <p:blipFill>
          <a:blip r:embed="rId3"/>
          <a:stretch>
            <a:fillRect/>
          </a:stretch>
        </p:blipFill>
        <p:spPr>
          <a:xfrm>
            <a:off x="2713388" y="1131252"/>
            <a:ext cx="5627446" cy="2977857"/>
          </a:xfrm>
          <a:prstGeom prst="rect">
            <a:avLst/>
          </a:prstGeom>
        </p:spPr>
      </p:pic>
    </p:spTree>
    <p:extLst>
      <p:ext uri="{BB962C8B-B14F-4D97-AF65-F5344CB8AC3E}">
        <p14:creationId xmlns:p14="http://schemas.microsoft.com/office/powerpoint/2010/main" val="39088263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93F0E-B53E-44F2-A8F3-C9C8A07CED15}"/>
              </a:ext>
            </a:extLst>
          </p:cNvPr>
          <p:cNvSpPr>
            <a:spLocks noGrp="1"/>
          </p:cNvSpPr>
          <p:nvPr>
            <p:ph type="title"/>
          </p:nvPr>
        </p:nvSpPr>
        <p:spPr>
          <a:xfrm>
            <a:off x="0" y="365125"/>
            <a:ext cx="10515599" cy="909493"/>
          </a:xfrm>
        </p:spPr>
        <p:txBody>
          <a:bodyPr>
            <a:normAutofit/>
          </a:bodyPr>
          <a:lstStyle/>
          <a:p>
            <a:r>
              <a:rPr lang="en-US" sz="2400" b="1" dirty="0">
                <a:latin typeface="Comic Sans MS" panose="030F0702030302020204" pitchFamily="66" charset="0"/>
              </a:rPr>
              <a:t>	</a:t>
            </a:r>
            <a:r>
              <a:rPr lang="en-US" sz="2800" b="1" dirty="0">
                <a:latin typeface="Comic Sans MS" panose="030F0702030302020204" pitchFamily="66" charset="0"/>
              </a:rPr>
              <a:t>Stage 1. EXAMINING SELF &amp; CIVIC IDENTITY</a:t>
            </a:r>
          </a:p>
        </p:txBody>
      </p:sp>
      <p:sp>
        <p:nvSpPr>
          <p:cNvPr id="3" name="Content Placeholder 2">
            <a:extLst>
              <a:ext uri="{FF2B5EF4-FFF2-40B4-BE49-F238E27FC236}">
                <a16:creationId xmlns:a16="http://schemas.microsoft.com/office/drawing/2014/main" id="{86EE2535-49F0-4CC7-8A6F-EB99E900FB7F}"/>
              </a:ext>
            </a:extLst>
          </p:cNvPr>
          <p:cNvSpPr>
            <a:spLocks noGrp="1"/>
          </p:cNvSpPr>
          <p:nvPr>
            <p:ph idx="1"/>
          </p:nvPr>
        </p:nvSpPr>
        <p:spPr/>
        <p:txBody>
          <a:bodyPr>
            <a:normAutofit/>
          </a:bodyPr>
          <a:lstStyle/>
          <a:p>
            <a:r>
              <a:rPr lang="en-US" dirty="0"/>
              <a:t>Examining self and civic identity happens naturally as part of community research</a:t>
            </a:r>
          </a:p>
          <a:p>
            <a:pPr marL="0" indent="0">
              <a:buNone/>
            </a:pPr>
            <a:endParaRPr lang="en-US" sz="1600" dirty="0"/>
          </a:p>
          <a:p>
            <a:r>
              <a:rPr lang="en-US" dirty="0"/>
              <a:t>The concept of community is particularly rich in the context of environmental issues</a:t>
            </a:r>
          </a:p>
          <a:p>
            <a:pPr marL="0" indent="0">
              <a:buNone/>
            </a:pPr>
            <a:endParaRPr lang="en-US" sz="1600" dirty="0"/>
          </a:p>
          <a:p>
            <a:r>
              <a:rPr lang="en-US" b="1" dirty="0"/>
              <a:t>The concept of a Theory of Change might be useful in community research interviews </a:t>
            </a:r>
          </a:p>
          <a:p>
            <a:endParaRPr lang="en-US" b="1" dirty="0"/>
          </a:p>
          <a:p>
            <a:pPr marL="0" indent="0">
              <a:buNone/>
            </a:pPr>
            <a:endParaRPr lang="en-US" dirty="0"/>
          </a:p>
        </p:txBody>
      </p:sp>
    </p:spTree>
    <p:extLst>
      <p:ext uri="{BB962C8B-B14F-4D97-AF65-F5344CB8AC3E}">
        <p14:creationId xmlns:p14="http://schemas.microsoft.com/office/powerpoint/2010/main" val="37969753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93F0E-B53E-44F2-A8F3-C9C8A07CED15}"/>
              </a:ext>
            </a:extLst>
          </p:cNvPr>
          <p:cNvSpPr>
            <a:spLocks noGrp="1"/>
          </p:cNvSpPr>
          <p:nvPr>
            <p:ph type="title"/>
          </p:nvPr>
        </p:nvSpPr>
        <p:spPr>
          <a:xfrm>
            <a:off x="175847" y="365125"/>
            <a:ext cx="8264768" cy="918552"/>
          </a:xfrm>
        </p:spPr>
        <p:txBody>
          <a:bodyPr>
            <a:normAutofit/>
          </a:bodyPr>
          <a:lstStyle/>
          <a:p>
            <a:pPr algn="ctr"/>
            <a:r>
              <a:rPr kumimoji="0" lang="en-US" sz="2400" b="1" i="0" u="none" strike="noStrike" kern="1200" cap="none" spc="0" normalizeH="0" baseline="0" noProof="0" dirty="0">
                <a:ln>
                  <a:noFill/>
                </a:ln>
                <a:solidFill>
                  <a:prstClr val="black"/>
                </a:solidFill>
                <a:effectLst/>
                <a:uLnTx/>
                <a:uFillTx/>
                <a:latin typeface="Comic Sans MS" panose="030F0702030302020204" pitchFamily="66" charset="0"/>
                <a:ea typeface="+mj-ea"/>
                <a:cs typeface="+mj-cs"/>
              </a:rPr>
              <a:t>Stage 1. EXAMINING SELF &amp; CIVIC IDENTITY</a:t>
            </a:r>
            <a:endParaRPr lang="en-US" sz="2400" b="1" dirty="0">
              <a:latin typeface="Comic Sans MS" panose="030F0702030302020204" pitchFamily="66" charset="0"/>
            </a:endParaRPr>
          </a:p>
        </p:txBody>
      </p:sp>
      <p:sp>
        <p:nvSpPr>
          <p:cNvPr id="3" name="Content Placeholder 2">
            <a:extLst>
              <a:ext uri="{FF2B5EF4-FFF2-40B4-BE49-F238E27FC236}">
                <a16:creationId xmlns:a16="http://schemas.microsoft.com/office/drawing/2014/main" id="{86EE2535-49F0-4CC7-8A6F-EB99E900FB7F}"/>
              </a:ext>
            </a:extLst>
          </p:cNvPr>
          <p:cNvSpPr>
            <a:spLocks noGrp="1"/>
          </p:cNvSpPr>
          <p:nvPr>
            <p:ph idx="1"/>
          </p:nvPr>
        </p:nvSpPr>
        <p:spPr>
          <a:xfrm>
            <a:off x="838200" y="1825625"/>
            <a:ext cx="10515600" cy="3959713"/>
          </a:xfrm>
        </p:spPr>
        <p:txBody>
          <a:bodyPr>
            <a:normAutofit fontScale="85000" lnSpcReduction="20000"/>
          </a:bodyPr>
          <a:lstStyle/>
          <a:p>
            <a:pPr marL="0" indent="0">
              <a:buNone/>
            </a:pPr>
            <a:r>
              <a:rPr lang="en-US" sz="3800" b="1" dirty="0"/>
              <a:t>Theory of Action – a useful lens for community interviews?</a:t>
            </a:r>
          </a:p>
          <a:p>
            <a:pPr marL="0" indent="0">
              <a:buNone/>
            </a:pPr>
            <a:endParaRPr lang="en-US" sz="1600" b="1" dirty="0"/>
          </a:p>
          <a:p>
            <a:r>
              <a:rPr lang="en-US" dirty="0"/>
              <a:t>How change happens in this community</a:t>
            </a:r>
          </a:p>
          <a:p>
            <a:pPr marL="0" indent="0">
              <a:buNone/>
            </a:pPr>
            <a:endParaRPr lang="en-US" sz="1500" dirty="0"/>
          </a:p>
          <a:p>
            <a:r>
              <a:rPr lang="en-US" dirty="0"/>
              <a:t>What are the leverage points</a:t>
            </a:r>
          </a:p>
          <a:p>
            <a:pPr marL="0" indent="0">
              <a:buNone/>
            </a:pPr>
            <a:endParaRPr lang="en-US" sz="1500" dirty="0"/>
          </a:p>
          <a:p>
            <a:r>
              <a:rPr lang="en-US" dirty="0"/>
              <a:t>How they choose to engage</a:t>
            </a:r>
          </a:p>
          <a:p>
            <a:pPr marL="0" indent="0">
              <a:buNone/>
            </a:pPr>
            <a:endParaRPr lang="en-US" sz="1400" dirty="0"/>
          </a:p>
          <a:p>
            <a:r>
              <a:rPr lang="en-US" dirty="0"/>
              <a:t>What they count as success</a:t>
            </a:r>
          </a:p>
          <a:p>
            <a:pPr marL="0" indent="0">
              <a:buNone/>
            </a:pPr>
            <a:endParaRPr lang="en-US" sz="1400" dirty="0"/>
          </a:p>
          <a:p>
            <a:r>
              <a:rPr lang="en-US" dirty="0"/>
              <a:t>How their experience and temperament affects their theory</a:t>
            </a:r>
            <a:endParaRPr lang="en-US" sz="1600" dirty="0"/>
          </a:p>
          <a:p>
            <a:pPr marL="0" indent="0">
              <a:buNone/>
            </a:pPr>
            <a:endParaRPr lang="en-US" dirty="0"/>
          </a:p>
          <a:p>
            <a:endParaRPr lang="en-US" dirty="0"/>
          </a:p>
        </p:txBody>
      </p:sp>
    </p:spTree>
    <p:extLst>
      <p:ext uri="{BB962C8B-B14F-4D97-AF65-F5344CB8AC3E}">
        <p14:creationId xmlns:p14="http://schemas.microsoft.com/office/powerpoint/2010/main" val="2678148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AD46BD-AD62-4C3B-A4C3-F61FD2FD9499}"/>
              </a:ext>
            </a:extLst>
          </p:cNvPr>
          <p:cNvPicPr>
            <a:picLocks noChangeAspect="1"/>
          </p:cNvPicPr>
          <p:nvPr/>
        </p:nvPicPr>
        <p:blipFill>
          <a:blip r:embed="rId3"/>
          <a:stretch>
            <a:fillRect/>
          </a:stretch>
        </p:blipFill>
        <p:spPr>
          <a:xfrm>
            <a:off x="2654971" y="140678"/>
            <a:ext cx="7514176" cy="1723292"/>
          </a:xfrm>
          <a:prstGeom prst="rect">
            <a:avLst/>
          </a:prstGeom>
        </p:spPr>
      </p:pic>
      <p:pic>
        <p:nvPicPr>
          <p:cNvPr id="8" name="Picture 7">
            <a:extLst>
              <a:ext uri="{FF2B5EF4-FFF2-40B4-BE49-F238E27FC236}">
                <a16:creationId xmlns:a16="http://schemas.microsoft.com/office/drawing/2014/main" id="{152978E2-B52C-44E4-B0E6-E7747869F2F5}"/>
              </a:ext>
            </a:extLst>
          </p:cNvPr>
          <p:cNvPicPr>
            <a:picLocks noChangeAspect="1"/>
          </p:cNvPicPr>
          <p:nvPr/>
        </p:nvPicPr>
        <p:blipFill rotWithShape="1">
          <a:blip r:embed="rId4"/>
          <a:srcRect t="19903" r="59138" b="19367"/>
          <a:stretch/>
        </p:blipFill>
        <p:spPr>
          <a:xfrm>
            <a:off x="-143160" y="1712006"/>
            <a:ext cx="2429160" cy="4811886"/>
          </a:xfrm>
          <a:prstGeom prst="rect">
            <a:avLst/>
          </a:prstGeom>
        </p:spPr>
      </p:pic>
      <p:pic>
        <p:nvPicPr>
          <p:cNvPr id="10" name="Picture 9">
            <a:extLst>
              <a:ext uri="{FF2B5EF4-FFF2-40B4-BE49-F238E27FC236}">
                <a16:creationId xmlns:a16="http://schemas.microsoft.com/office/drawing/2014/main" id="{2980A365-DA39-43E0-B333-FC43C3EC30D8}"/>
              </a:ext>
            </a:extLst>
          </p:cNvPr>
          <p:cNvPicPr>
            <a:picLocks noChangeAspect="1"/>
          </p:cNvPicPr>
          <p:nvPr/>
        </p:nvPicPr>
        <p:blipFill rotWithShape="1">
          <a:blip r:embed="rId4"/>
          <a:srcRect l="40564" t="19648" r="2819" b="41311"/>
          <a:stretch/>
        </p:blipFill>
        <p:spPr>
          <a:xfrm>
            <a:off x="2286000" y="1952606"/>
            <a:ext cx="4817607" cy="4330686"/>
          </a:xfrm>
          <a:prstGeom prst="rect">
            <a:avLst/>
          </a:prstGeom>
        </p:spPr>
      </p:pic>
      <p:pic>
        <p:nvPicPr>
          <p:cNvPr id="12" name="Picture 11">
            <a:extLst>
              <a:ext uri="{FF2B5EF4-FFF2-40B4-BE49-F238E27FC236}">
                <a16:creationId xmlns:a16="http://schemas.microsoft.com/office/drawing/2014/main" id="{E65EE473-CF5A-4BF1-ACD1-9265B99ACB43}"/>
              </a:ext>
            </a:extLst>
          </p:cNvPr>
          <p:cNvPicPr>
            <a:picLocks noChangeAspect="1"/>
          </p:cNvPicPr>
          <p:nvPr/>
        </p:nvPicPr>
        <p:blipFill rotWithShape="1">
          <a:blip r:embed="rId4"/>
          <a:srcRect l="40564" t="58178" r="3414" b="2781"/>
          <a:stretch/>
        </p:blipFill>
        <p:spPr>
          <a:xfrm>
            <a:off x="7326572" y="2034173"/>
            <a:ext cx="4817608" cy="4167552"/>
          </a:xfrm>
          <a:prstGeom prst="rect">
            <a:avLst/>
          </a:prstGeom>
        </p:spPr>
      </p:pic>
    </p:spTree>
    <p:extLst>
      <p:ext uri="{BB962C8B-B14F-4D97-AF65-F5344CB8AC3E}">
        <p14:creationId xmlns:p14="http://schemas.microsoft.com/office/powerpoint/2010/main" val="10878475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93F0E-B53E-44F2-A8F3-C9C8A07CED15}"/>
              </a:ext>
            </a:extLst>
          </p:cNvPr>
          <p:cNvSpPr>
            <a:spLocks noGrp="1"/>
          </p:cNvSpPr>
          <p:nvPr>
            <p:ph type="title"/>
          </p:nvPr>
        </p:nvSpPr>
        <p:spPr>
          <a:xfrm>
            <a:off x="1" y="365125"/>
            <a:ext cx="9696892" cy="909493"/>
          </a:xfrm>
        </p:spPr>
        <p:txBody>
          <a:bodyPr>
            <a:normAutofit/>
          </a:bodyPr>
          <a:lstStyle/>
          <a:p>
            <a:r>
              <a:rPr lang="en-US" sz="2800" b="1" dirty="0">
                <a:latin typeface="Comic Sans MS" panose="030F0702030302020204" pitchFamily="66" charset="0"/>
              </a:rPr>
              <a:t>	Stage 2. IDENTIFYING AN ISSUE</a:t>
            </a:r>
          </a:p>
        </p:txBody>
      </p:sp>
      <p:sp>
        <p:nvSpPr>
          <p:cNvPr id="3" name="Content Placeholder 2">
            <a:extLst>
              <a:ext uri="{FF2B5EF4-FFF2-40B4-BE49-F238E27FC236}">
                <a16:creationId xmlns:a16="http://schemas.microsoft.com/office/drawing/2014/main" id="{86EE2535-49F0-4CC7-8A6F-EB99E900FB7F}"/>
              </a:ext>
            </a:extLst>
          </p:cNvPr>
          <p:cNvSpPr>
            <a:spLocks noGrp="1"/>
          </p:cNvSpPr>
          <p:nvPr>
            <p:ph idx="1"/>
          </p:nvPr>
        </p:nvSpPr>
        <p:spPr>
          <a:xfrm>
            <a:off x="838200" y="1551709"/>
            <a:ext cx="10515600" cy="4211782"/>
          </a:xfrm>
        </p:spPr>
        <p:txBody>
          <a:bodyPr>
            <a:normAutofit/>
          </a:bodyPr>
          <a:lstStyle/>
          <a:p>
            <a:r>
              <a:rPr lang="en-US" b="1" dirty="0"/>
              <a:t>Goal:  participant ownership, </a:t>
            </a:r>
            <a:r>
              <a:rPr lang="en-US" b="1" i="1" dirty="0"/>
              <a:t>student-led projects</a:t>
            </a:r>
            <a:r>
              <a:rPr lang="en-US" b="1" dirty="0"/>
              <a:t>, empowerment</a:t>
            </a:r>
          </a:p>
          <a:p>
            <a:pPr marL="0" indent="0">
              <a:buNone/>
            </a:pPr>
            <a:endParaRPr lang="en-US" sz="1600" dirty="0"/>
          </a:p>
          <a:p>
            <a:pPr marL="0" indent="0">
              <a:buNone/>
            </a:pPr>
            <a:endParaRPr lang="en-US" dirty="0"/>
          </a:p>
        </p:txBody>
      </p:sp>
    </p:spTree>
    <p:extLst>
      <p:ext uri="{BB962C8B-B14F-4D97-AF65-F5344CB8AC3E}">
        <p14:creationId xmlns:p14="http://schemas.microsoft.com/office/powerpoint/2010/main" val="31482481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93F0E-B53E-44F2-A8F3-C9C8A07CED15}"/>
              </a:ext>
            </a:extLst>
          </p:cNvPr>
          <p:cNvSpPr>
            <a:spLocks noGrp="1"/>
          </p:cNvSpPr>
          <p:nvPr>
            <p:ph type="title"/>
          </p:nvPr>
        </p:nvSpPr>
        <p:spPr>
          <a:xfrm>
            <a:off x="0" y="365125"/>
            <a:ext cx="11353800" cy="909493"/>
          </a:xfrm>
        </p:spPr>
        <p:txBody>
          <a:bodyPr>
            <a:normAutofit/>
          </a:bodyPr>
          <a:lstStyle/>
          <a:p>
            <a:r>
              <a:rPr lang="en-US" sz="2800" b="1" dirty="0">
                <a:latin typeface="Comic Sans MS" panose="030F0702030302020204" pitchFamily="66" charset="0"/>
              </a:rPr>
              <a:t>	Stage 2. IDENTIFYING AN ISSUE</a:t>
            </a:r>
          </a:p>
        </p:txBody>
      </p:sp>
      <p:sp>
        <p:nvSpPr>
          <p:cNvPr id="3" name="Content Placeholder 2">
            <a:extLst>
              <a:ext uri="{FF2B5EF4-FFF2-40B4-BE49-F238E27FC236}">
                <a16:creationId xmlns:a16="http://schemas.microsoft.com/office/drawing/2014/main" id="{86EE2535-49F0-4CC7-8A6F-EB99E900FB7F}"/>
              </a:ext>
            </a:extLst>
          </p:cNvPr>
          <p:cNvSpPr>
            <a:spLocks noGrp="1"/>
          </p:cNvSpPr>
          <p:nvPr>
            <p:ph idx="1"/>
          </p:nvPr>
        </p:nvSpPr>
        <p:spPr>
          <a:xfrm>
            <a:off x="838200" y="1551709"/>
            <a:ext cx="10515600" cy="4211782"/>
          </a:xfrm>
        </p:spPr>
        <p:txBody>
          <a:bodyPr>
            <a:normAutofit/>
          </a:bodyPr>
          <a:lstStyle/>
          <a:p>
            <a:r>
              <a:rPr lang="en-US" dirty="0"/>
              <a:t>Goal:  participant ownership, “student-led projects”, empowerment</a:t>
            </a:r>
          </a:p>
          <a:p>
            <a:pPr marL="0" indent="0">
              <a:buNone/>
            </a:pPr>
            <a:endParaRPr lang="en-US" sz="1600" dirty="0"/>
          </a:p>
          <a:p>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What does this issue look like in YOUR community?</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What unique combinations of landscape, people, history, and infrastructure do you find?</a:t>
            </a: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What matters to you? To others in your community?</a:t>
            </a:r>
          </a:p>
          <a:p>
            <a:endParaRPr lang="en-US" dirty="0"/>
          </a:p>
        </p:txBody>
      </p:sp>
    </p:spTree>
    <p:extLst>
      <p:ext uri="{BB962C8B-B14F-4D97-AF65-F5344CB8AC3E}">
        <p14:creationId xmlns:p14="http://schemas.microsoft.com/office/powerpoint/2010/main" val="25699853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93F0E-B53E-44F2-A8F3-C9C8A07CED15}"/>
              </a:ext>
            </a:extLst>
          </p:cNvPr>
          <p:cNvSpPr>
            <a:spLocks noGrp="1"/>
          </p:cNvSpPr>
          <p:nvPr>
            <p:ph type="title"/>
          </p:nvPr>
        </p:nvSpPr>
        <p:spPr>
          <a:xfrm>
            <a:off x="1" y="365125"/>
            <a:ext cx="7807568" cy="909493"/>
          </a:xfrm>
        </p:spPr>
        <p:txBody>
          <a:bodyPr>
            <a:normAutofit/>
          </a:bodyPr>
          <a:lstStyle/>
          <a:p>
            <a:pPr algn="ctr"/>
            <a:r>
              <a:rPr lang="en-US" sz="2800" b="1" dirty="0">
                <a:latin typeface="Comic Sans MS" panose="030F0702030302020204" pitchFamily="66" charset="0"/>
              </a:rPr>
              <a:t>Stage 2. IDENTIFYING AN ISSUE</a:t>
            </a:r>
          </a:p>
        </p:txBody>
      </p:sp>
      <p:sp>
        <p:nvSpPr>
          <p:cNvPr id="3" name="Content Placeholder 2">
            <a:extLst>
              <a:ext uri="{FF2B5EF4-FFF2-40B4-BE49-F238E27FC236}">
                <a16:creationId xmlns:a16="http://schemas.microsoft.com/office/drawing/2014/main" id="{86EE2535-49F0-4CC7-8A6F-EB99E900FB7F}"/>
              </a:ext>
            </a:extLst>
          </p:cNvPr>
          <p:cNvSpPr>
            <a:spLocks noGrp="1"/>
          </p:cNvSpPr>
          <p:nvPr>
            <p:ph idx="1"/>
          </p:nvPr>
        </p:nvSpPr>
        <p:spPr>
          <a:xfrm>
            <a:off x="838200" y="1551709"/>
            <a:ext cx="10515600" cy="4211782"/>
          </a:xfrm>
        </p:spPr>
        <p:txBody>
          <a:bodyPr>
            <a:normAutofit/>
          </a:bodyPr>
          <a:lstStyle/>
          <a:p>
            <a:r>
              <a:rPr lang="en-US" b="1" dirty="0"/>
              <a:t>Goal:  participant ownership, “student-led projects”</a:t>
            </a:r>
          </a:p>
          <a:p>
            <a:pPr marL="0" indent="0">
              <a:buNone/>
            </a:pPr>
            <a:endParaRPr lang="en-US" sz="1600" dirty="0"/>
          </a:p>
          <a:p>
            <a:r>
              <a:rPr lang="en-US" dirty="0"/>
              <a:t>What does the issue look like in your community?</a:t>
            </a:r>
          </a:p>
          <a:p>
            <a:pPr lvl="1"/>
            <a:r>
              <a:rPr lang="en-US" dirty="0"/>
              <a:t>Articulating the issue as an ongoing element of community research</a:t>
            </a:r>
          </a:p>
          <a:p>
            <a:pPr marL="0" indent="0">
              <a:buNone/>
            </a:pPr>
            <a:endParaRPr lang="en-US" sz="1600" dirty="0"/>
          </a:p>
          <a:p>
            <a:pPr marL="0" indent="0">
              <a:buNone/>
            </a:pPr>
            <a:endParaRPr lang="en-US" dirty="0"/>
          </a:p>
        </p:txBody>
      </p:sp>
    </p:spTree>
    <p:extLst>
      <p:ext uri="{BB962C8B-B14F-4D97-AF65-F5344CB8AC3E}">
        <p14:creationId xmlns:p14="http://schemas.microsoft.com/office/powerpoint/2010/main" val="41293959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93F0E-B53E-44F2-A8F3-C9C8A07CED15}"/>
              </a:ext>
            </a:extLst>
          </p:cNvPr>
          <p:cNvSpPr>
            <a:spLocks noGrp="1"/>
          </p:cNvSpPr>
          <p:nvPr>
            <p:ph type="title"/>
          </p:nvPr>
        </p:nvSpPr>
        <p:spPr>
          <a:xfrm>
            <a:off x="1" y="365125"/>
            <a:ext cx="7807568" cy="909493"/>
          </a:xfrm>
        </p:spPr>
        <p:txBody>
          <a:bodyPr>
            <a:normAutofit/>
          </a:bodyPr>
          <a:lstStyle/>
          <a:p>
            <a:pPr algn="ctr"/>
            <a:r>
              <a:rPr lang="en-US" sz="2800" b="1" dirty="0">
                <a:latin typeface="Comic Sans MS" panose="030F0702030302020204" pitchFamily="66" charset="0"/>
              </a:rPr>
              <a:t>Stage 2. IDENTIFYING AN ISSUE</a:t>
            </a:r>
          </a:p>
        </p:txBody>
      </p:sp>
      <p:sp>
        <p:nvSpPr>
          <p:cNvPr id="3" name="Content Placeholder 2">
            <a:extLst>
              <a:ext uri="{FF2B5EF4-FFF2-40B4-BE49-F238E27FC236}">
                <a16:creationId xmlns:a16="http://schemas.microsoft.com/office/drawing/2014/main" id="{86EE2535-49F0-4CC7-8A6F-EB99E900FB7F}"/>
              </a:ext>
            </a:extLst>
          </p:cNvPr>
          <p:cNvSpPr>
            <a:spLocks noGrp="1"/>
          </p:cNvSpPr>
          <p:nvPr>
            <p:ph idx="1"/>
          </p:nvPr>
        </p:nvSpPr>
        <p:spPr>
          <a:xfrm>
            <a:off x="838200" y="1551709"/>
            <a:ext cx="10515600" cy="4211782"/>
          </a:xfrm>
        </p:spPr>
        <p:txBody>
          <a:bodyPr>
            <a:normAutofit/>
          </a:bodyPr>
          <a:lstStyle/>
          <a:p>
            <a:r>
              <a:rPr lang="en-US" b="1" dirty="0"/>
              <a:t>Goal:  participant ownership, “student-led projects”</a:t>
            </a:r>
          </a:p>
          <a:p>
            <a:pPr marL="0" indent="0">
              <a:buNone/>
            </a:pPr>
            <a:endParaRPr lang="en-US" sz="1600" dirty="0"/>
          </a:p>
          <a:p>
            <a:r>
              <a:rPr lang="en-US" dirty="0"/>
              <a:t>What does the issue look like in your community?</a:t>
            </a:r>
          </a:p>
          <a:p>
            <a:pPr lvl="1"/>
            <a:r>
              <a:rPr lang="en-US" dirty="0"/>
              <a:t>Articulating the issue as an ongoing element of community research</a:t>
            </a:r>
          </a:p>
          <a:p>
            <a:pPr marL="0" indent="0">
              <a:buNone/>
            </a:pPr>
            <a:endParaRPr lang="en-US" sz="1600" dirty="0"/>
          </a:p>
          <a:p>
            <a:r>
              <a:rPr lang="en-US" dirty="0"/>
              <a:t>Framing the issue for critical engagement</a:t>
            </a:r>
          </a:p>
          <a:p>
            <a:endParaRPr lang="en-US" dirty="0"/>
          </a:p>
        </p:txBody>
      </p:sp>
    </p:spTree>
    <p:extLst>
      <p:ext uri="{BB962C8B-B14F-4D97-AF65-F5344CB8AC3E}">
        <p14:creationId xmlns:p14="http://schemas.microsoft.com/office/powerpoint/2010/main" val="2023250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93F0E-B53E-44F2-A8F3-C9C8A07CED15}"/>
              </a:ext>
            </a:extLst>
          </p:cNvPr>
          <p:cNvSpPr>
            <a:spLocks noGrp="1"/>
          </p:cNvSpPr>
          <p:nvPr>
            <p:ph type="title"/>
          </p:nvPr>
        </p:nvSpPr>
        <p:spPr>
          <a:xfrm>
            <a:off x="0" y="365125"/>
            <a:ext cx="7491045" cy="909493"/>
          </a:xfrm>
        </p:spPr>
        <p:txBody>
          <a:bodyPr>
            <a:normAutofit/>
          </a:bodyPr>
          <a:lstStyle/>
          <a:p>
            <a:pPr algn="ctr"/>
            <a:r>
              <a:rPr lang="en-US" sz="2800" b="1" dirty="0">
                <a:latin typeface="Comic Sans MS" panose="030F0702030302020204" pitchFamily="66" charset="0"/>
              </a:rPr>
              <a:t>Stage 2. IDENTIFYING AN ISSUE</a:t>
            </a:r>
          </a:p>
        </p:txBody>
      </p:sp>
      <p:sp>
        <p:nvSpPr>
          <p:cNvPr id="3" name="Content Placeholder 2">
            <a:extLst>
              <a:ext uri="{FF2B5EF4-FFF2-40B4-BE49-F238E27FC236}">
                <a16:creationId xmlns:a16="http://schemas.microsoft.com/office/drawing/2014/main" id="{86EE2535-49F0-4CC7-8A6F-EB99E900FB7F}"/>
              </a:ext>
            </a:extLst>
          </p:cNvPr>
          <p:cNvSpPr>
            <a:spLocks noGrp="1"/>
          </p:cNvSpPr>
          <p:nvPr>
            <p:ph idx="1"/>
          </p:nvPr>
        </p:nvSpPr>
        <p:spPr>
          <a:xfrm>
            <a:off x="838200" y="1551709"/>
            <a:ext cx="10515600" cy="4682836"/>
          </a:xfrm>
        </p:spPr>
        <p:txBody>
          <a:bodyPr>
            <a:normAutofit/>
          </a:bodyPr>
          <a:lstStyle/>
          <a:p>
            <a:r>
              <a:rPr lang="en-US" sz="3000" dirty="0"/>
              <a:t>Goal:  participant ownership, “student-led projects”</a:t>
            </a:r>
          </a:p>
          <a:p>
            <a:pPr marL="0" indent="0">
              <a:buNone/>
            </a:pPr>
            <a:endParaRPr lang="en-US" sz="1600" dirty="0"/>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rPr>
              <a:t>What does the issue look like in your community?</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Articulating the issue as an ongoing element of community research</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r>
              <a:rPr lang="en-US" sz="3000" b="1" dirty="0"/>
              <a:t>Framing the issue for critical engagement</a:t>
            </a:r>
          </a:p>
          <a:p>
            <a:pPr lvl="1">
              <a:spcBef>
                <a:spcPts val="1000"/>
              </a:spcBef>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Messaging vs. Education</a:t>
            </a:r>
          </a:p>
          <a:p>
            <a:pPr lvl="1">
              <a:spcBef>
                <a:spcPts val="1000"/>
              </a:spcBef>
              <a:defRPr/>
            </a:pPr>
            <a:endParaRPr lang="en-US" dirty="0">
              <a:solidFill>
                <a:prstClr val="black"/>
              </a:solidFill>
              <a:latin typeface="Calibri" panose="020F0502020204030204"/>
            </a:endParaRPr>
          </a:p>
          <a:p>
            <a:pPr lvl="1">
              <a:spcBef>
                <a:spcPts val="1000"/>
              </a:spcBef>
              <a:defRPr/>
            </a:pP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Tree>
    <p:extLst>
      <p:ext uri="{BB962C8B-B14F-4D97-AF65-F5344CB8AC3E}">
        <p14:creationId xmlns:p14="http://schemas.microsoft.com/office/powerpoint/2010/main" val="6799046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93F0E-B53E-44F2-A8F3-C9C8A07CED15}"/>
              </a:ext>
            </a:extLst>
          </p:cNvPr>
          <p:cNvSpPr>
            <a:spLocks noGrp="1"/>
          </p:cNvSpPr>
          <p:nvPr>
            <p:ph type="title"/>
          </p:nvPr>
        </p:nvSpPr>
        <p:spPr>
          <a:xfrm>
            <a:off x="0" y="365125"/>
            <a:ext cx="7491045" cy="909493"/>
          </a:xfrm>
        </p:spPr>
        <p:txBody>
          <a:bodyPr>
            <a:normAutofit/>
          </a:bodyPr>
          <a:lstStyle/>
          <a:p>
            <a:pPr algn="ctr"/>
            <a:r>
              <a:rPr lang="en-US" sz="2800" b="1" dirty="0">
                <a:latin typeface="Comic Sans MS" panose="030F0702030302020204" pitchFamily="66" charset="0"/>
              </a:rPr>
              <a:t>Stage 2. IDENTIFYING AN ISSUE</a:t>
            </a:r>
          </a:p>
        </p:txBody>
      </p:sp>
      <p:sp>
        <p:nvSpPr>
          <p:cNvPr id="3" name="Content Placeholder 2">
            <a:extLst>
              <a:ext uri="{FF2B5EF4-FFF2-40B4-BE49-F238E27FC236}">
                <a16:creationId xmlns:a16="http://schemas.microsoft.com/office/drawing/2014/main" id="{86EE2535-49F0-4CC7-8A6F-EB99E900FB7F}"/>
              </a:ext>
            </a:extLst>
          </p:cNvPr>
          <p:cNvSpPr>
            <a:spLocks noGrp="1"/>
          </p:cNvSpPr>
          <p:nvPr>
            <p:ph idx="1"/>
          </p:nvPr>
        </p:nvSpPr>
        <p:spPr>
          <a:xfrm>
            <a:off x="838200" y="1551709"/>
            <a:ext cx="10515600" cy="4682836"/>
          </a:xfrm>
        </p:spPr>
        <p:txBody>
          <a:bodyPr>
            <a:normAutofit fontScale="92500" lnSpcReduction="10000"/>
          </a:bodyPr>
          <a:lstStyle/>
          <a:p>
            <a:r>
              <a:rPr lang="en-US" sz="3000" dirty="0"/>
              <a:t>Goal:  participant ownership, “student-led projects”</a:t>
            </a:r>
          </a:p>
          <a:p>
            <a:pPr marL="0" indent="0">
              <a:buNone/>
            </a:pPr>
            <a:endParaRPr lang="en-US" sz="1600" dirty="0"/>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rPr>
              <a:t>What does the issue look like in your community?</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Articulating the issue as an ongoing element of community research</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r>
              <a:rPr lang="en-US" sz="3000" b="1" dirty="0"/>
              <a:t>Framing the issue for critical engagement</a:t>
            </a:r>
          </a:p>
          <a:p>
            <a:pPr lvl="1">
              <a:spcBef>
                <a:spcPts val="1000"/>
              </a:spcBef>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Messaging vs. Education</a:t>
            </a:r>
          </a:p>
          <a:p>
            <a:pPr lvl="1">
              <a:spcBef>
                <a:spcPts val="1000"/>
              </a:spcBef>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Attention to alternative or dissident perspectives:  climate, energy, justice</a:t>
            </a:r>
          </a:p>
          <a:p>
            <a:pPr lvl="1">
              <a:spcBef>
                <a:spcPts val="1000"/>
              </a:spcBef>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Examples of Alternative Framing:</a:t>
            </a:r>
          </a:p>
          <a:p>
            <a:pPr lvl="2">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Nonpoint source pollution becomes stormwater management</a:t>
            </a:r>
          </a:p>
          <a:p>
            <a:pPr lvl="2">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Native and invasive species in a changing world</a:t>
            </a:r>
          </a:p>
          <a:p>
            <a:pPr lvl="2">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Water supply as an energy issue</a:t>
            </a:r>
          </a:p>
          <a:p>
            <a:pPr lvl="1">
              <a:spcBef>
                <a:spcPts val="1000"/>
              </a:spcBef>
              <a:defRPr/>
            </a:pPr>
            <a:endParaRPr lang="en-US" dirty="0">
              <a:solidFill>
                <a:prstClr val="black"/>
              </a:solidFill>
              <a:latin typeface="Calibri" panose="020F0502020204030204"/>
            </a:endParaRPr>
          </a:p>
          <a:p>
            <a:pPr lvl="1">
              <a:spcBef>
                <a:spcPts val="1000"/>
              </a:spcBef>
              <a:defRPr/>
            </a:pP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Tree>
    <p:extLst>
      <p:ext uri="{BB962C8B-B14F-4D97-AF65-F5344CB8AC3E}">
        <p14:creationId xmlns:p14="http://schemas.microsoft.com/office/powerpoint/2010/main" val="19837955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AD46BD-AD62-4C3B-A4C3-F61FD2FD9499}"/>
              </a:ext>
            </a:extLst>
          </p:cNvPr>
          <p:cNvPicPr>
            <a:picLocks noChangeAspect="1"/>
          </p:cNvPicPr>
          <p:nvPr/>
        </p:nvPicPr>
        <p:blipFill>
          <a:blip r:embed="rId3"/>
          <a:stretch>
            <a:fillRect/>
          </a:stretch>
        </p:blipFill>
        <p:spPr>
          <a:xfrm>
            <a:off x="2654971" y="140678"/>
            <a:ext cx="7514176" cy="1723292"/>
          </a:xfrm>
          <a:prstGeom prst="rect">
            <a:avLst/>
          </a:prstGeom>
        </p:spPr>
      </p:pic>
      <p:pic>
        <p:nvPicPr>
          <p:cNvPr id="8" name="Picture 7">
            <a:extLst>
              <a:ext uri="{FF2B5EF4-FFF2-40B4-BE49-F238E27FC236}">
                <a16:creationId xmlns:a16="http://schemas.microsoft.com/office/drawing/2014/main" id="{152978E2-B52C-44E4-B0E6-E7747869F2F5}"/>
              </a:ext>
            </a:extLst>
          </p:cNvPr>
          <p:cNvPicPr>
            <a:picLocks noChangeAspect="1"/>
          </p:cNvPicPr>
          <p:nvPr/>
        </p:nvPicPr>
        <p:blipFill rotWithShape="1">
          <a:blip r:embed="rId4"/>
          <a:srcRect t="19903" r="59138" b="19367"/>
          <a:stretch/>
        </p:blipFill>
        <p:spPr>
          <a:xfrm>
            <a:off x="-143160" y="1712006"/>
            <a:ext cx="2429160" cy="4811886"/>
          </a:xfrm>
          <a:prstGeom prst="rect">
            <a:avLst/>
          </a:prstGeom>
        </p:spPr>
      </p:pic>
      <p:pic>
        <p:nvPicPr>
          <p:cNvPr id="10" name="Picture 9">
            <a:extLst>
              <a:ext uri="{FF2B5EF4-FFF2-40B4-BE49-F238E27FC236}">
                <a16:creationId xmlns:a16="http://schemas.microsoft.com/office/drawing/2014/main" id="{2980A365-DA39-43E0-B333-FC43C3EC30D8}"/>
              </a:ext>
            </a:extLst>
          </p:cNvPr>
          <p:cNvPicPr>
            <a:picLocks noChangeAspect="1"/>
          </p:cNvPicPr>
          <p:nvPr/>
        </p:nvPicPr>
        <p:blipFill rotWithShape="1">
          <a:blip r:embed="rId4"/>
          <a:srcRect l="40564" t="19648" r="2819" b="41311"/>
          <a:stretch/>
        </p:blipFill>
        <p:spPr>
          <a:xfrm>
            <a:off x="2286000" y="1952606"/>
            <a:ext cx="4817607" cy="4330686"/>
          </a:xfrm>
          <a:prstGeom prst="rect">
            <a:avLst/>
          </a:prstGeom>
        </p:spPr>
      </p:pic>
      <p:pic>
        <p:nvPicPr>
          <p:cNvPr id="12" name="Picture 11">
            <a:extLst>
              <a:ext uri="{FF2B5EF4-FFF2-40B4-BE49-F238E27FC236}">
                <a16:creationId xmlns:a16="http://schemas.microsoft.com/office/drawing/2014/main" id="{E65EE473-CF5A-4BF1-ACD1-9265B99ACB43}"/>
              </a:ext>
            </a:extLst>
          </p:cNvPr>
          <p:cNvPicPr>
            <a:picLocks noChangeAspect="1"/>
          </p:cNvPicPr>
          <p:nvPr/>
        </p:nvPicPr>
        <p:blipFill rotWithShape="1">
          <a:blip r:embed="rId4"/>
          <a:srcRect l="40564" t="58178" r="3414" b="2781"/>
          <a:stretch/>
        </p:blipFill>
        <p:spPr>
          <a:xfrm>
            <a:off x="7326572" y="2034173"/>
            <a:ext cx="4817608" cy="4167552"/>
          </a:xfrm>
          <a:prstGeom prst="rect">
            <a:avLst/>
          </a:prstGeom>
        </p:spPr>
      </p:pic>
    </p:spTree>
    <p:extLst>
      <p:ext uri="{BB962C8B-B14F-4D97-AF65-F5344CB8AC3E}">
        <p14:creationId xmlns:p14="http://schemas.microsoft.com/office/powerpoint/2010/main" val="19162894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93F0E-B53E-44F2-A8F3-C9C8A07CED15}"/>
              </a:ext>
            </a:extLst>
          </p:cNvPr>
          <p:cNvSpPr>
            <a:spLocks noGrp="1"/>
          </p:cNvSpPr>
          <p:nvPr>
            <p:ph type="title"/>
          </p:nvPr>
        </p:nvSpPr>
        <p:spPr>
          <a:xfrm>
            <a:off x="0" y="365126"/>
            <a:ext cx="9615055" cy="909492"/>
          </a:xfrm>
        </p:spPr>
        <p:txBody>
          <a:bodyPr>
            <a:normAutofit/>
          </a:bodyPr>
          <a:lstStyle/>
          <a:p>
            <a:r>
              <a:rPr lang="en-US" sz="2400" b="1" dirty="0">
                <a:latin typeface="Comic Sans MS" panose="030F0702030302020204" pitchFamily="66" charset="0"/>
              </a:rPr>
              <a:t>	</a:t>
            </a:r>
            <a:r>
              <a:rPr lang="en-US" sz="2800" b="1" dirty="0">
                <a:latin typeface="Comic Sans MS" panose="030F0702030302020204" pitchFamily="66" charset="0"/>
              </a:rPr>
              <a:t>Stage 4. DEVELOPING AN ACTION PLAN</a:t>
            </a:r>
          </a:p>
        </p:txBody>
      </p:sp>
      <p:sp>
        <p:nvSpPr>
          <p:cNvPr id="3" name="Content Placeholder 2">
            <a:extLst>
              <a:ext uri="{FF2B5EF4-FFF2-40B4-BE49-F238E27FC236}">
                <a16:creationId xmlns:a16="http://schemas.microsoft.com/office/drawing/2014/main" id="{86EE2535-49F0-4CC7-8A6F-EB99E900FB7F}"/>
              </a:ext>
            </a:extLst>
          </p:cNvPr>
          <p:cNvSpPr>
            <a:spLocks noGrp="1"/>
          </p:cNvSpPr>
          <p:nvPr>
            <p:ph idx="1"/>
          </p:nvPr>
        </p:nvSpPr>
        <p:spPr>
          <a:xfrm>
            <a:off x="838200" y="1797849"/>
            <a:ext cx="10515600" cy="2677170"/>
          </a:xfrm>
        </p:spPr>
        <p:txBody>
          <a:bodyPr>
            <a:normAutofit/>
          </a:bodyPr>
          <a:lstStyle/>
          <a:p>
            <a:r>
              <a:rPr lang="en-US" b="1" dirty="0"/>
              <a:t>Whether or not to take action</a:t>
            </a:r>
          </a:p>
          <a:p>
            <a:pPr lvl="1">
              <a:spcBef>
                <a:spcPts val="1000"/>
              </a:spcBef>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An authentic decision</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lvl="1">
              <a:spcBef>
                <a:spcPts val="1000"/>
              </a:spcBef>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Is system change necessary?  Service or civic engagement?</a:t>
            </a:r>
          </a:p>
          <a:p>
            <a:pPr lvl="1">
              <a:spcBef>
                <a:spcPts val="1000"/>
              </a:spcBef>
              <a:defRPr/>
            </a:pP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buNone/>
            </a:pPr>
            <a:endParaRPr lang="en-US" sz="1600" dirty="0"/>
          </a:p>
          <a:p>
            <a:pPr marL="0" indent="0">
              <a:buNone/>
            </a:pPr>
            <a:endParaRPr lang="en-US" dirty="0"/>
          </a:p>
        </p:txBody>
      </p:sp>
    </p:spTree>
    <p:extLst>
      <p:ext uri="{BB962C8B-B14F-4D97-AF65-F5344CB8AC3E}">
        <p14:creationId xmlns:p14="http://schemas.microsoft.com/office/powerpoint/2010/main" val="24664548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93F0E-B53E-44F2-A8F3-C9C8A07CED15}"/>
              </a:ext>
            </a:extLst>
          </p:cNvPr>
          <p:cNvSpPr>
            <a:spLocks noGrp="1"/>
          </p:cNvSpPr>
          <p:nvPr>
            <p:ph type="title"/>
          </p:nvPr>
        </p:nvSpPr>
        <p:spPr>
          <a:xfrm>
            <a:off x="0" y="365126"/>
            <a:ext cx="9615055" cy="909492"/>
          </a:xfrm>
        </p:spPr>
        <p:txBody>
          <a:bodyPr>
            <a:normAutofit/>
          </a:bodyPr>
          <a:lstStyle/>
          <a:p>
            <a:r>
              <a:rPr lang="en-US" sz="2400" b="1" dirty="0">
                <a:latin typeface="Comic Sans MS" panose="030F0702030302020204" pitchFamily="66" charset="0"/>
              </a:rPr>
              <a:t>	</a:t>
            </a:r>
            <a:r>
              <a:rPr lang="en-US" sz="2800" b="1" dirty="0">
                <a:latin typeface="Comic Sans MS" panose="030F0702030302020204" pitchFamily="66" charset="0"/>
              </a:rPr>
              <a:t>Stage 4. DEVELOPING AN ACTION PLAN</a:t>
            </a:r>
          </a:p>
        </p:txBody>
      </p:sp>
      <p:sp>
        <p:nvSpPr>
          <p:cNvPr id="3" name="Content Placeholder 2">
            <a:extLst>
              <a:ext uri="{FF2B5EF4-FFF2-40B4-BE49-F238E27FC236}">
                <a16:creationId xmlns:a16="http://schemas.microsoft.com/office/drawing/2014/main" id="{86EE2535-49F0-4CC7-8A6F-EB99E900FB7F}"/>
              </a:ext>
            </a:extLst>
          </p:cNvPr>
          <p:cNvSpPr>
            <a:spLocks noGrp="1"/>
          </p:cNvSpPr>
          <p:nvPr>
            <p:ph idx="1"/>
          </p:nvPr>
        </p:nvSpPr>
        <p:spPr>
          <a:xfrm>
            <a:off x="838200" y="1797849"/>
            <a:ext cx="10515600" cy="2677170"/>
          </a:xfrm>
        </p:spPr>
        <p:txBody>
          <a:bodyPr>
            <a:normAutofit/>
          </a:bodyPr>
          <a:lstStyle/>
          <a:p>
            <a:r>
              <a:rPr lang="en-US" b="1" dirty="0"/>
              <a:t>Whether or not to take action</a:t>
            </a:r>
          </a:p>
          <a:p>
            <a:pPr lvl="1">
              <a:spcBef>
                <a:spcPts val="1000"/>
              </a:spcBef>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An authentic decision</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lvl="1">
              <a:spcBef>
                <a:spcPts val="1000"/>
              </a:spcBef>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Is system change necessary?  Service or civic engagement?</a:t>
            </a:r>
          </a:p>
          <a:p>
            <a:pPr lvl="1">
              <a:spcBef>
                <a:spcPts val="1000"/>
              </a:spcBef>
              <a:defRPr/>
            </a:pP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a:p>
            <a:pPr>
              <a:defRPr/>
            </a:pPr>
            <a:r>
              <a:rPr kumimoji="0" lang="en-US" b="1" i="0" u="none" strike="noStrike" kern="1200" cap="none" spc="0" normalizeH="0" baseline="0" noProof="0" dirty="0">
                <a:ln>
                  <a:noFill/>
                </a:ln>
                <a:solidFill>
                  <a:prstClr val="black"/>
                </a:solidFill>
                <a:effectLst/>
                <a:uLnTx/>
                <a:uFillTx/>
                <a:latin typeface="Calibri" panose="020F0502020204030204"/>
                <a:ea typeface="+mn-ea"/>
                <a:cs typeface="+mn-cs"/>
              </a:rPr>
              <a:t>Plug into an existing effort?  Design your own project?</a:t>
            </a:r>
          </a:p>
          <a:p>
            <a:pPr marL="457200" lvl="1" indent="0">
              <a:buNone/>
            </a:pPr>
            <a:endParaRPr lang="en-US" sz="1200" b="1" dirty="0"/>
          </a:p>
          <a:p>
            <a:pPr marL="0" indent="0">
              <a:buNone/>
            </a:pPr>
            <a:endParaRPr lang="en-US" sz="1600" dirty="0"/>
          </a:p>
          <a:p>
            <a:pPr marL="0" indent="0">
              <a:buNone/>
            </a:pPr>
            <a:endParaRPr lang="en-US" dirty="0"/>
          </a:p>
        </p:txBody>
      </p:sp>
    </p:spTree>
    <p:extLst>
      <p:ext uri="{BB962C8B-B14F-4D97-AF65-F5344CB8AC3E}">
        <p14:creationId xmlns:p14="http://schemas.microsoft.com/office/powerpoint/2010/main" val="36168972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93F0E-B53E-44F2-A8F3-C9C8A07CED15}"/>
              </a:ext>
            </a:extLst>
          </p:cNvPr>
          <p:cNvSpPr>
            <a:spLocks noGrp="1"/>
          </p:cNvSpPr>
          <p:nvPr>
            <p:ph type="title"/>
          </p:nvPr>
        </p:nvSpPr>
        <p:spPr>
          <a:xfrm>
            <a:off x="0" y="365126"/>
            <a:ext cx="9615055" cy="909492"/>
          </a:xfrm>
        </p:spPr>
        <p:txBody>
          <a:bodyPr>
            <a:normAutofit/>
          </a:bodyPr>
          <a:lstStyle/>
          <a:p>
            <a:r>
              <a:rPr lang="en-US" sz="2400" b="1" dirty="0">
                <a:latin typeface="Comic Sans MS" panose="030F0702030302020204" pitchFamily="66" charset="0"/>
              </a:rPr>
              <a:t>	</a:t>
            </a:r>
            <a:r>
              <a:rPr lang="en-US" sz="2800" b="1" dirty="0">
                <a:latin typeface="Comic Sans MS" panose="030F0702030302020204" pitchFamily="66" charset="0"/>
              </a:rPr>
              <a:t>Stage 4. DEVELOPING AN ACTION PLAN</a:t>
            </a:r>
          </a:p>
        </p:txBody>
      </p:sp>
      <p:sp>
        <p:nvSpPr>
          <p:cNvPr id="3" name="Content Placeholder 2">
            <a:extLst>
              <a:ext uri="{FF2B5EF4-FFF2-40B4-BE49-F238E27FC236}">
                <a16:creationId xmlns:a16="http://schemas.microsoft.com/office/drawing/2014/main" id="{86EE2535-49F0-4CC7-8A6F-EB99E900FB7F}"/>
              </a:ext>
            </a:extLst>
          </p:cNvPr>
          <p:cNvSpPr>
            <a:spLocks noGrp="1"/>
          </p:cNvSpPr>
          <p:nvPr>
            <p:ph idx="1"/>
          </p:nvPr>
        </p:nvSpPr>
        <p:spPr>
          <a:xfrm>
            <a:off x="838200" y="1797849"/>
            <a:ext cx="10515600" cy="2677170"/>
          </a:xfrm>
        </p:spPr>
        <p:txBody>
          <a:bodyPr>
            <a:normAutofit/>
          </a:bodyPr>
          <a:lstStyle/>
          <a:p>
            <a:pPr marL="0" indent="0">
              <a:buNone/>
            </a:pPr>
            <a:r>
              <a:rPr lang="en-US" sz="4400" b="1" dirty="0"/>
              <a:t>Community Research</a:t>
            </a:r>
          </a:p>
          <a:p>
            <a:pPr marL="0" indent="0">
              <a:buNone/>
            </a:pPr>
            <a:r>
              <a:rPr lang="en-US" sz="4400" b="1" dirty="0"/>
              <a:t>		Community Connection </a:t>
            </a:r>
          </a:p>
          <a:p>
            <a:pPr marL="0" indent="0">
              <a:buNone/>
            </a:pPr>
            <a:r>
              <a:rPr lang="en-US" sz="4400" b="1" dirty="0"/>
              <a:t>				Taking Action</a:t>
            </a:r>
            <a:endPar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Arrow: Right 3">
            <a:extLst>
              <a:ext uri="{FF2B5EF4-FFF2-40B4-BE49-F238E27FC236}">
                <a16:creationId xmlns:a16="http://schemas.microsoft.com/office/drawing/2014/main" id="{6B543CC0-391D-43F3-B34C-DA8E981736F2}"/>
              </a:ext>
            </a:extLst>
          </p:cNvPr>
          <p:cNvSpPr/>
          <p:nvPr/>
        </p:nvSpPr>
        <p:spPr>
          <a:xfrm>
            <a:off x="6096000" y="1868187"/>
            <a:ext cx="1711569" cy="4178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9647935C-2AC4-4AEC-B504-2D4DC18E46BA}"/>
              </a:ext>
            </a:extLst>
          </p:cNvPr>
          <p:cNvSpPr/>
          <p:nvPr/>
        </p:nvSpPr>
        <p:spPr>
          <a:xfrm>
            <a:off x="8393724" y="2563135"/>
            <a:ext cx="1711569" cy="5732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37047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93F0E-B53E-44F2-A8F3-C9C8A07CED15}"/>
              </a:ext>
            </a:extLst>
          </p:cNvPr>
          <p:cNvSpPr>
            <a:spLocks noGrp="1"/>
          </p:cNvSpPr>
          <p:nvPr>
            <p:ph type="title"/>
          </p:nvPr>
        </p:nvSpPr>
        <p:spPr>
          <a:xfrm>
            <a:off x="838200" y="365125"/>
            <a:ext cx="8970817" cy="918552"/>
          </a:xfrm>
        </p:spPr>
        <p:txBody>
          <a:bodyPr>
            <a:normAutofit/>
          </a:bodyPr>
          <a:lstStyle/>
          <a:p>
            <a:r>
              <a:rPr kumimoji="0" lang="en-US" sz="2800" b="1" i="0" u="none" strike="noStrike" kern="1200" cap="none" spc="0" normalizeH="0" baseline="0" noProof="0" dirty="0">
                <a:ln>
                  <a:noFill/>
                </a:ln>
                <a:solidFill>
                  <a:prstClr val="black"/>
                </a:solidFill>
                <a:effectLst/>
                <a:uLnTx/>
                <a:uFillTx/>
                <a:latin typeface="Comic Sans MS" panose="030F0702030302020204" pitchFamily="66" charset="0"/>
                <a:ea typeface="+mj-ea"/>
                <a:cs typeface="+mj-cs"/>
              </a:rPr>
              <a:t>Stage 4. DEVELOPING AN ACTION PLAN</a:t>
            </a:r>
            <a:endParaRPr lang="en-US" sz="2800" b="1" dirty="0">
              <a:latin typeface="Comic Sans MS" panose="030F0702030302020204" pitchFamily="66" charset="0"/>
            </a:endParaRPr>
          </a:p>
        </p:txBody>
      </p:sp>
      <p:sp>
        <p:nvSpPr>
          <p:cNvPr id="3" name="Content Placeholder 2">
            <a:extLst>
              <a:ext uri="{FF2B5EF4-FFF2-40B4-BE49-F238E27FC236}">
                <a16:creationId xmlns:a16="http://schemas.microsoft.com/office/drawing/2014/main" id="{86EE2535-49F0-4CC7-8A6F-EB99E900FB7F}"/>
              </a:ext>
            </a:extLst>
          </p:cNvPr>
          <p:cNvSpPr>
            <a:spLocks noGrp="1"/>
          </p:cNvSpPr>
          <p:nvPr>
            <p:ph idx="1"/>
          </p:nvPr>
        </p:nvSpPr>
        <p:spPr>
          <a:xfrm>
            <a:off x="838200" y="1825625"/>
            <a:ext cx="10515600" cy="3959713"/>
          </a:xfrm>
        </p:spPr>
        <p:txBody>
          <a:bodyPr>
            <a:normAutofit fontScale="92500" lnSpcReduction="10000"/>
          </a:bodyPr>
          <a:lstStyle/>
          <a:p>
            <a:pPr marL="0" indent="0">
              <a:buNone/>
            </a:pPr>
            <a:r>
              <a:rPr lang="en-US" sz="3500" b="1" dirty="0"/>
              <a:t>Apprenticeship – the most powerful form of learning?</a:t>
            </a:r>
          </a:p>
          <a:p>
            <a:pPr marL="0" indent="0">
              <a:buNone/>
            </a:pPr>
            <a:endParaRPr lang="en-US" sz="1600" dirty="0"/>
          </a:p>
          <a:p>
            <a:r>
              <a:rPr lang="en-US" dirty="0"/>
              <a:t>We learn through legitimate peripheral participation in a community of practice</a:t>
            </a:r>
          </a:p>
          <a:p>
            <a:pPr marL="457200" lvl="1" indent="0">
              <a:buNone/>
            </a:pPr>
            <a:r>
              <a:rPr lang="en-US" dirty="0"/>
              <a:t>(Jean Lave &amp; Etienne Winger, </a:t>
            </a:r>
            <a:r>
              <a:rPr lang="en-US" i="1" dirty="0"/>
              <a:t>Situated Learning, </a:t>
            </a:r>
            <a:r>
              <a:rPr lang="en-US" dirty="0"/>
              <a:t>1991)</a:t>
            </a:r>
          </a:p>
          <a:p>
            <a:pPr marL="457200" lvl="1" indent="0">
              <a:buNone/>
            </a:pPr>
            <a:endParaRPr lang="en-US" dirty="0"/>
          </a:p>
          <a:p>
            <a:r>
              <a:rPr lang="en-US" dirty="0"/>
              <a:t>Conservation and environmental protection are an active, vibrant community of practice in Massachusetts</a:t>
            </a:r>
          </a:p>
          <a:p>
            <a:r>
              <a:rPr lang="en-US" dirty="0"/>
              <a:t>Community research is an opportunity for legitimate peripheral participation</a:t>
            </a:r>
          </a:p>
          <a:p>
            <a:pPr marL="0" indent="0">
              <a:buNone/>
            </a:pPr>
            <a:endParaRPr lang="en-US" sz="1600" dirty="0"/>
          </a:p>
          <a:p>
            <a:pPr marL="0" indent="0">
              <a:buNone/>
            </a:pPr>
            <a:endParaRPr lang="en-US" dirty="0"/>
          </a:p>
        </p:txBody>
      </p:sp>
    </p:spTree>
    <p:extLst>
      <p:ext uri="{BB962C8B-B14F-4D97-AF65-F5344CB8AC3E}">
        <p14:creationId xmlns:p14="http://schemas.microsoft.com/office/powerpoint/2010/main" val="36369322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AD46BD-AD62-4C3B-A4C3-F61FD2FD9499}"/>
              </a:ext>
            </a:extLst>
          </p:cNvPr>
          <p:cNvPicPr>
            <a:picLocks noChangeAspect="1"/>
          </p:cNvPicPr>
          <p:nvPr/>
        </p:nvPicPr>
        <p:blipFill>
          <a:blip r:embed="rId3"/>
          <a:stretch>
            <a:fillRect/>
          </a:stretch>
        </p:blipFill>
        <p:spPr>
          <a:xfrm>
            <a:off x="2654971" y="140678"/>
            <a:ext cx="7514176" cy="1723292"/>
          </a:xfrm>
          <a:prstGeom prst="rect">
            <a:avLst/>
          </a:prstGeom>
        </p:spPr>
      </p:pic>
      <p:pic>
        <p:nvPicPr>
          <p:cNvPr id="8" name="Picture 7">
            <a:extLst>
              <a:ext uri="{FF2B5EF4-FFF2-40B4-BE49-F238E27FC236}">
                <a16:creationId xmlns:a16="http://schemas.microsoft.com/office/drawing/2014/main" id="{152978E2-B52C-44E4-B0E6-E7747869F2F5}"/>
              </a:ext>
            </a:extLst>
          </p:cNvPr>
          <p:cNvPicPr>
            <a:picLocks noChangeAspect="1"/>
          </p:cNvPicPr>
          <p:nvPr/>
        </p:nvPicPr>
        <p:blipFill rotWithShape="1">
          <a:blip r:embed="rId4"/>
          <a:srcRect t="19903" r="59138" b="19367"/>
          <a:stretch/>
        </p:blipFill>
        <p:spPr>
          <a:xfrm>
            <a:off x="-143160" y="1712006"/>
            <a:ext cx="2429160" cy="4811886"/>
          </a:xfrm>
          <a:prstGeom prst="rect">
            <a:avLst/>
          </a:prstGeom>
        </p:spPr>
      </p:pic>
      <p:pic>
        <p:nvPicPr>
          <p:cNvPr id="10" name="Picture 9">
            <a:extLst>
              <a:ext uri="{FF2B5EF4-FFF2-40B4-BE49-F238E27FC236}">
                <a16:creationId xmlns:a16="http://schemas.microsoft.com/office/drawing/2014/main" id="{2980A365-DA39-43E0-B333-FC43C3EC30D8}"/>
              </a:ext>
            </a:extLst>
          </p:cNvPr>
          <p:cNvPicPr>
            <a:picLocks noChangeAspect="1"/>
          </p:cNvPicPr>
          <p:nvPr/>
        </p:nvPicPr>
        <p:blipFill rotWithShape="1">
          <a:blip r:embed="rId4"/>
          <a:srcRect l="40564" t="19648" r="2819" b="41311"/>
          <a:stretch/>
        </p:blipFill>
        <p:spPr>
          <a:xfrm>
            <a:off x="2286000" y="1952606"/>
            <a:ext cx="4817607" cy="4330686"/>
          </a:xfrm>
          <a:prstGeom prst="rect">
            <a:avLst/>
          </a:prstGeom>
        </p:spPr>
      </p:pic>
      <p:pic>
        <p:nvPicPr>
          <p:cNvPr id="12" name="Picture 11">
            <a:extLst>
              <a:ext uri="{FF2B5EF4-FFF2-40B4-BE49-F238E27FC236}">
                <a16:creationId xmlns:a16="http://schemas.microsoft.com/office/drawing/2014/main" id="{E65EE473-CF5A-4BF1-ACD1-9265B99ACB43}"/>
              </a:ext>
            </a:extLst>
          </p:cNvPr>
          <p:cNvPicPr>
            <a:picLocks noChangeAspect="1"/>
          </p:cNvPicPr>
          <p:nvPr/>
        </p:nvPicPr>
        <p:blipFill rotWithShape="1">
          <a:blip r:embed="rId4"/>
          <a:srcRect l="40564" t="58178" r="3414" b="2781"/>
          <a:stretch/>
        </p:blipFill>
        <p:spPr>
          <a:xfrm>
            <a:off x="7326572" y="2034173"/>
            <a:ext cx="4817608" cy="4167552"/>
          </a:xfrm>
          <a:prstGeom prst="rect">
            <a:avLst/>
          </a:prstGeom>
        </p:spPr>
      </p:pic>
    </p:spTree>
    <p:extLst>
      <p:ext uri="{BB962C8B-B14F-4D97-AF65-F5344CB8AC3E}">
        <p14:creationId xmlns:p14="http://schemas.microsoft.com/office/powerpoint/2010/main" val="25844718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93F0E-B53E-44F2-A8F3-C9C8A07CED15}"/>
              </a:ext>
            </a:extLst>
          </p:cNvPr>
          <p:cNvSpPr>
            <a:spLocks noGrp="1"/>
          </p:cNvSpPr>
          <p:nvPr>
            <p:ph type="title"/>
          </p:nvPr>
        </p:nvSpPr>
        <p:spPr>
          <a:xfrm>
            <a:off x="175846" y="365125"/>
            <a:ext cx="9577753" cy="918552"/>
          </a:xfrm>
        </p:spPr>
        <p:txBody>
          <a:bodyPr>
            <a:normAutofit/>
          </a:bodyPr>
          <a:lstStyle/>
          <a:p>
            <a:r>
              <a:rPr lang="en-US" sz="2400" b="1" dirty="0">
                <a:latin typeface="Comic Sans MS" panose="030F0702030302020204" pitchFamily="66" charset="0"/>
              </a:rPr>
              <a:t>	</a:t>
            </a:r>
            <a:r>
              <a:rPr lang="en-US" sz="2800" b="1" dirty="0">
                <a:latin typeface="Comic Sans MS" panose="030F0702030302020204" pitchFamily="66" charset="0"/>
              </a:rPr>
              <a:t>Stage 5. TAKING ACTION</a:t>
            </a:r>
          </a:p>
        </p:txBody>
      </p:sp>
      <p:sp>
        <p:nvSpPr>
          <p:cNvPr id="3" name="Content Placeholder 2">
            <a:extLst>
              <a:ext uri="{FF2B5EF4-FFF2-40B4-BE49-F238E27FC236}">
                <a16:creationId xmlns:a16="http://schemas.microsoft.com/office/drawing/2014/main" id="{86EE2535-49F0-4CC7-8A6F-EB99E900FB7F}"/>
              </a:ext>
            </a:extLst>
          </p:cNvPr>
          <p:cNvSpPr>
            <a:spLocks noGrp="1"/>
          </p:cNvSpPr>
          <p:nvPr>
            <p:ph idx="1"/>
          </p:nvPr>
        </p:nvSpPr>
        <p:spPr>
          <a:xfrm>
            <a:off x="467833" y="1488557"/>
            <a:ext cx="11206716" cy="4444409"/>
          </a:xfrm>
        </p:spPr>
        <p:txBody>
          <a:bodyPr>
            <a:normAutofit fontScale="92500" lnSpcReduction="20000"/>
          </a:bodyPr>
          <a:lstStyle/>
          <a:p>
            <a:pPr marL="0" indent="0">
              <a:buNone/>
            </a:pPr>
            <a:r>
              <a:rPr lang="en-US" sz="3500" b="1" dirty="0"/>
              <a:t>Benefits of joining an ongoing community environmental project</a:t>
            </a:r>
          </a:p>
          <a:p>
            <a:pPr marL="0" indent="0">
              <a:buNone/>
            </a:pPr>
            <a:endParaRPr lang="en-US" sz="1600" dirty="0"/>
          </a:p>
          <a:p>
            <a:r>
              <a:rPr lang="en-US" dirty="0"/>
              <a:t>Closer contact with committed community people</a:t>
            </a:r>
          </a:p>
          <a:p>
            <a:pPr lvl="1"/>
            <a:r>
              <a:rPr lang="en-US" dirty="0"/>
              <a:t>Individual adults</a:t>
            </a:r>
          </a:p>
          <a:p>
            <a:pPr lvl="1"/>
            <a:r>
              <a:rPr lang="en-US" dirty="0"/>
              <a:t>The environmental “community of practice”</a:t>
            </a:r>
          </a:p>
          <a:p>
            <a:pPr lvl="1"/>
            <a:r>
              <a:rPr lang="en-US" dirty="0"/>
              <a:t>A form of apprenticeship learning</a:t>
            </a:r>
          </a:p>
          <a:p>
            <a:r>
              <a:rPr lang="en-US" dirty="0"/>
              <a:t>Contribute to an ongoing project with lasting impact</a:t>
            </a:r>
          </a:p>
          <a:p>
            <a:r>
              <a:rPr lang="en-US" dirty="0"/>
              <a:t>Earn community gratitude</a:t>
            </a:r>
          </a:p>
          <a:p>
            <a:r>
              <a:rPr lang="en-US" dirty="0"/>
              <a:t>Achieve a sense of pride and ownership</a:t>
            </a:r>
          </a:p>
          <a:p>
            <a:r>
              <a:rPr lang="en-US" dirty="0"/>
              <a:t>Teacher/advisor doesn’t have to be an expert, can focus on facilitating learning</a:t>
            </a:r>
          </a:p>
          <a:p>
            <a:r>
              <a:rPr lang="en-US" dirty="0"/>
              <a:t>Potential for continued school/community partnership</a:t>
            </a:r>
          </a:p>
          <a:p>
            <a:pPr marL="0" indent="0">
              <a:buNone/>
            </a:pPr>
            <a:endParaRPr lang="en-US" sz="1600" dirty="0"/>
          </a:p>
          <a:p>
            <a:pPr marL="0" indent="0">
              <a:buNone/>
            </a:pPr>
            <a:endParaRPr lang="en-US" dirty="0"/>
          </a:p>
        </p:txBody>
      </p:sp>
    </p:spTree>
    <p:extLst>
      <p:ext uri="{BB962C8B-B14F-4D97-AF65-F5344CB8AC3E}">
        <p14:creationId xmlns:p14="http://schemas.microsoft.com/office/powerpoint/2010/main" val="10984517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93F0E-B53E-44F2-A8F3-C9C8A07CED15}"/>
              </a:ext>
            </a:extLst>
          </p:cNvPr>
          <p:cNvSpPr>
            <a:spLocks noGrp="1"/>
          </p:cNvSpPr>
          <p:nvPr>
            <p:ph type="title"/>
          </p:nvPr>
        </p:nvSpPr>
        <p:spPr>
          <a:xfrm>
            <a:off x="175846" y="365125"/>
            <a:ext cx="9577753" cy="918552"/>
          </a:xfrm>
        </p:spPr>
        <p:txBody>
          <a:bodyPr>
            <a:normAutofit/>
          </a:bodyPr>
          <a:lstStyle/>
          <a:p>
            <a:r>
              <a:rPr lang="en-US" sz="2400" b="1" dirty="0">
                <a:latin typeface="Comic Sans MS" panose="030F0702030302020204" pitchFamily="66" charset="0"/>
              </a:rPr>
              <a:t>	</a:t>
            </a:r>
            <a:r>
              <a:rPr lang="en-US" sz="2800" b="1" dirty="0">
                <a:latin typeface="Comic Sans MS" panose="030F0702030302020204" pitchFamily="66" charset="0"/>
              </a:rPr>
              <a:t>Stage 5. TAKING ACTION</a:t>
            </a:r>
          </a:p>
        </p:txBody>
      </p:sp>
      <p:sp>
        <p:nvSpPr>
          <p:cNvPr id="3" name="Content Placeholder 2">
            <a:extLst>
              <a:ext uri="{FF2B5EF4-FFF2-40B4-BE49-F238E27FC236}">
                <a16:creationId xmlns:a16="http://schemas.microsoft.com/office/drawing/2014/main" id="{86EE2535-49F0-4CC7-8A6F-EB99E900FB7F}"/>
              </a:ext>
            </a:extLst>
          </p:cNvPr>
          <p:cNvSpPr>
            <a:spLocks noGrp="1"/>
          </p:cNvSpPr>
          <p:nvPr>
            <p:ph idx="1"/>
          </p:nvPr>
        </p:nvSpPr>
        <p:spPr>
          <a:xfrm>
            <a:off x="382772" y="1283678"/>
            <a:ext cx="11610754" cy="4565456"/>
          </a:xfrm>
        </p:spPr>
        <p:txBody>
          <a:bodyPr>
            <a:normAutofit/>
          </a:bodyPr>
          <a:lstStyle/>
          <a:p>
            <a:pPr marL="0" indent="0">
              <a:buNone/>
            </a:pPr>
            <a:r>
              <a:rPr lang="en-US" sz="3200" b="1" dirty="0"/>
              <a:t>Downsides of joining an ongoing community environmental project</a:t>
            </a:r>
          </a:p>
          <a:p>
            <a:pPr marL="0" indent="0">
              <a:buNone/>
            </a:pPr>
            <a:endParaRPr lang="en-US" sz="1600" dirty="0"/>
          </a:p>
          <a:p>
            <a:r>
              <a:rPr lang="en-US" sz="2400" dirty="0"/>
              <a:t>Close work with community people working on the issue can reinforce unhelpful societal norms and race/class/political stereotypes</a:t>
            </a:r>
          </a:p>
          <a:p>
            <a:r>
              <a:rPr lang="en-US" sz="2400" dirty="0"/>
              <a:t>Less potential for decision-making and agency</a:t>
            </a:r>
          </a:p>
          <a:p>
            <a:r>
              <a:rPr lang="en-US" sz="2400" dirty="0"/>
              <a:t>Less opportunity for alternative issue framing</a:t>
            </a:r>
          </a:p>
          <a:p>
            <a:endParaRPr lang="en-US" sz="2400" dirty="0"/>
          </a:p>
          <a:p>
            <a:pPr marL="0" indent="0">
              <a:buNone/>
            </a:pPr>
            <a:endParaRPr lang="en-US" dirty="0"/>
          </a:p>
        </p:txBody>
      </p:sp>
    </p:spTree>
    <p:extLst>
      <p:ext uri="{BB962C8B-B14F-4D97-AF65-F5344CB8AC3E}">
        <p14:creationId xmlns:p14="http://schemas.microsoft.com/office/powerpoint/2010/main" val="35710793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AD46BD-AD62-4C3B-A4C3-F61FD2FD9499}"/>
              </a:ext>
            </a:extLst>
          </p:cNvPr>
          <p:cNvPicPr>
            <a:picLocks noChangeAspect="1"/>
          </p:cNvPicPr>
          <p:nvPr/>
        </p:nvPicPr>
        <p:blipFill>
          <a:blip r:embed="rId3"/>
          <a:stretch>
            <a:fillRect/>
          </a:stretch>
        </p:blipFill>
        <p:spPr>
          <a:xfrm>
            <a:off x="2654971" y="140678"/>
            <a:ext cx="7514176" cy="1723292"/>
          </a:xfrm>
          <a:prstGeom prst="rect">
            <a:avLst/>
          </a:prstGeom>
        </p:spPr>
      </p:pic>
      <p:pic>
        <p:nvPicPr>
          <p:cNvPr id="8" name="Picture 7">
            <a:extLst>
              <a:ext uri="{FF2B5EF4-FFF2-40B4-BE49-F238E27FC236}">
                <a16:creationId xmlns:a16="http://schemas.microsoft.com/office/drawing/2014/main" id="{152978E2-B52C-44E4-B0E6-E7747869F2F5}"/>
              </a:ext>
            </a:extLst>
          </p:cNvPr>
          <p:cNvPicPr>
            <a:picLocks noChangeAspect="1"/>
          </p:cNvPicPr>
          <p:nvPr/>
        </p:nvPicPr>
        <p:blipFill rotWithShape="1">
          <a:blip r:embed="rId4"/>
          <a:srcRect t="19903" r="59138" b="19367"/>
          <a:stretch/>
        </p:blipFill>
        <p:spPr>
          <a:xfrm>
            <a:off x="-143160" y="1712006"/>
            <a:ext cx="2429160" cy="4811886"/>
          </a:xfrm>
          <a:prstGeom prst="rect">
            <a:avLst/>
          </a:prstGeom>
        </p:spPr>
      </p:pic>
      <p:pic>
        <p:nvPicPr>
          <p:cNvPr id="10" name="Picture 9">
            <a:extLst>
              <a:ext uri="{FF2B5EF4-FFF2-40B4-BE49-F238E27FC236}">
                <a16:creationId xmlns:a16="http://schemas.microsoft.com/office/drawing/2014/main" id="{2980A365-DA39-43E0-B333-FC43C3EC30D8}"/>
              </a:ext>
            </a:extLst>
          </p:cNvPr>
          <p:cNvPicPr>
            <a:picLocks noChangeAspect="1"/>
          </p:cNvPicPr>
          <p:nvPr/>
        </p:nvPicPr>
        <p:blipFill rotWithShape="1">
          <a:blip r:embed="rId4"/>
          <a:srcRect l="40564" t="19648" r="2819" b="41311"/>
          <a:stretch/>
        </p:blipFill>
        <p:spPr>
          <a:xfrm>
            <a:off x="2286000" y="1952606"/>
            <a:ext cx="4817607" cy="4330686"/>
          </a:xfrm>
          <a:prstGeom prst="rect">
            <a:avLst/>
          </a:prstGeom>
        </p:spPr>
      </p:pic>
      <p:pic>
        <p:nvPicPr>
          <p:cNvPr id="12" name="Picture 11">
            <a:extLst>
              <a:ext uri="{FF2B5EF4-FFF2-40B4-BE49-F238E27FC236}">
                <a16:creationId xmlns:a16="http://schemas.microsoft.com/office/drawing/2014/main" id="{E65EE473-CF5A-4BF1-ACD1-9265B99ACB43}"/>
              </a:ext>
            </a:extLst>
          </p:cNvPr>
          <p:cNvPicPr>
            <a:picLocks noChangeAspect="1"/>
          </p:cNvPicPr>
          <p:nvPr/>
        </p:nvPicPr>
        <p:blipFill rotWithShape="1">
          <a:blip r:embed="rId4"/>
          <a:srcRect l="40564" t="58178" r="3414" b="2781"/>
          <a:stretch/>
        </p:blipFill>
        <p:spPr>
          <a:xfrm>
            <a:off x="7326572" y="2034173"/>
            <a:ext cx="4817608" cy="4167552"/>
          </a:xfrm>
          <a:prstGeom prst="rect">
            <a:avLst/>
          </a:prstGeom>
        </p:spPr>
      </p:pic>
    </p:spTree>
    <p:extLst>
      <p:ext uri="{BB962C8B-B14F-4D97-AF65-F5344CB8AC3E}">
        <p14:creationId xmlns:p14="http://schemas.microsoft.com/office/powerpoint/2010/main" val="16409880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BE8EAF5-E4A3-423F-A9B3-FD055AABF06E}"/>
              </a:ext>
            </a:extLst>
          </p:cNvPr>
          <p:cNvPicPr>
            <a:picLocks noChangeAspect="1"/>
          </p:cNvPicPr>
          <p:nvPr/>
        </p:nvPicPr>
        <p:blipFill>
          <a:blip r:embed="rId3"/>
          <a:stretch>
            <a:fillRect/>
          </a:stretch>
        </p:blipFill>
        <p:spPr>
          <a:xfrm>
            <a:off x="535198" y="1958005"/>
            <a:ext cx="5939340" cy="4231780"/>
          </a:xfrm>
          <a:prstGeom prst="rect">
            <a:avLst/>
          </a:prstGeom>
          <a:effectLst/>
        </p:spPr>
      </p:pic>
      <p:pic>
        <p:nvPicPr>
          <p:cNvPr id="5" name="Picture 4">
            <a:extLst>
              <a:ext uri="{FF2B5EF4-FFF2-40B4-BE49-F238E27FC236}">
                <a16:creationId xmlns:a16="http://schemas.microsoft.com/office/drawing/2014/main" id="{5DE4D2BA-2128-4AAC-925A-66427F12BF69}"/>
              </a:ext>
            </a:extLst>
          </p:cNvPr>
          <p:cNvPicPr>
            <a:picLocks noChangeAspect="1"/>
          </p:cNvPicPr>
          <p:nvPr/>
        </p:nvPicPr>
        <p:blipFill>
          <a:blip r:embed="rId4"/>
          <a:stretch>
            <a:fillRect/>
          </a:stretch>
        </p:blipFill>
        <p:spPr>
          <a:xfrm>
            <a:off x="6474538" y="2169020"/>
            <a:ext cx="4841070" cy="3493226"/>
          </a:xfrm>
          <a:prstGeom prst="rect">
            <a:avLst/>
          </a:prstGeom>
        </p:spPr>
      </p:pic>
    </p:spTree>
    <p:extLst>
      <p:ext uri="{BB962C8B-B14F-4D97-AF65-F5344CB8AC3E}">
        <p14:creationId xmlns:p14="http://schemas.microsoft.com/office/powerpoint/2010/main" val="34898681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93F0E-B53E-44F2-A8F3-C9C8A07CED15}"/>
              </a:ext>
            </a:extLst>
          </p:cNvPr>
          <p:cNvSpPr>
            <a:spLocks noGrp="1"/>
          </p:cNvSpPr>
          <p:nvPr>
            <p:ph type="title"/>
          </p:nvPr>
        </p:nvSpPr>
        <p:spPr>
          <a:xfrm>
            <a:off x="175846" y="365125"/>
            <a:ext cx="9577753" cy="918552"/>
          </a:xfrm>
        </p:spPr>
        <p:txBody>
          <a:bodyPr>
            <a:normAutofit/>
          </a:bodyPr>
          <a:lstStyle/>
          <a:p>
            <a:r>
              <a:rPr lang="en-US" sz="2400" b="1" dirty="0">
                <a:latin typeface="Comic Sans MS" panose="030F0702030302020204" pitchFamily="66" charset="0"/>
              </a:rPr>
              <a:t>	</a:t>
            </a:r>
            <a:r>
              <a:rPr lang="en-US" sz="2800" b="1" dirty="0">
                <a:latin typeface="Comic Sans MS" panose="030F0702030302020204" pitchFamily="66" charset="0"/>
              </a:rPr>
              <a:t>Stage 6. REFLECTING AND SHOWCASING</a:t>
            </a:r>
          </a:p>
        </p:txBody>
      </p:sp>
      <p:sp>
        <p:nvSpPr>
          <p:cNvPr id="3" name="Content Placeholder 2">
            <a:extLst>
              <a:ext uri="{FF2B5EF4-FFF2-40B4-BE49-F238E27FC236}">
                <a16:creationId xmlns:a16="http://schemas.microsoft.com/office/drawing/2014/main" id="{86EE2535-49F0-4CC7-8A6F-EB99E900FB7F}"/>
              </a:ext>
            </a:extLst>
          </p:cNvPr>
          <p:cNvSpPr>
            <a:spLocks noGrp="1"/>
          </p:cNvSpPr>
          <p:nvPr>
            <p:ph idx="1"/>
          </p:nvPr>
        </p:nvSpPr>
        <p:spPr>
          <a:xfrm>
            <a:off x="492642" y="1637414"/>
            <a:ext cx="11500884" cy="4211719"/>
          </a:xfrm>
        </p:spPr>
        <p:txBody>
          <a:bodyPr>
            <a:normAutofit/>
          </a:bodyPr>
          <a:lstStyle/>
          <a:p>
            <a:pPr marL="0" indent="0">
              <a:buNone/>
            </a:pPr>
            <a:r>
              <a:rPr lang="en-US" sz="3200" b="1" dirty="0"/>
              <a:t>Envirothon Current Issue Presentations and Roundtables</a:t>
            </a:r>
          </a:p>
          <a:p>
            <a:pPr marL="0" indent="0">
              <a:buNone/>
            </a:pPr>
            <a:endParaRPr lang="en-US" sz="1600" dirty="0"/>
          </a:p>
          <a:p>
            <a:r>
              <a:rPr lang="en-US" sz="2400" dirty="0"/>
              <a:t>Reflection is ongoing throughout the project</a:t>
            </a:r>
          </a:p>
          <a:p>
            <a:r>
              <a:rPr lang="en-US" sz="2400" dirty="0"/>
              <a:t>Value of competitive showcasing?</a:t>
            </a:r>
          </a:p>
          <a:p>
            <a:r>
              <a:rPr lang="en-US" sz="2400" dirty="0"/>
              <a:t>Formal presentation to the environmental community</a:t>
            </a:r>
          </a:p>
          <a:p>
            <a:r>
              <a:rPr lang="en-US" sz="2400" dirty="0"/>
              <a:t>Informal presentation to peers</a:t>
            </a:r>
          </a:p>
          <a:p>
            <a:endParaRPr lang="en-US" sz="2400" dirty="0"/>
          </a:p>
          <a:p>
            <a:pPr marL="0" indent="0">
              <a:buNone/>
            </a:pPr>
            <a:endParaRPr lang="en-US" dirty="0"/>
          </a:p>
        </p:txBody>
      </p:sp>
    </p:spTree>
    <p:extLst>
      <p:ext uri="{BB962C8B-B14F-4D97-AF65-F5344CB8AC3E}">
        <p14:creationId xmlns:p14="http://schemas.microsoft.com/office/powerpoint/2010/main" val="9268401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93F0E-B53E-44F2-A8F3-C9C8A07CED15}"/>
              </a:ext>
            </a:extLst>
          </p:cNvPr>
          <p:cNvSpPr>
            <a:spLocks noGrp="1"/>
          </p:cNvSpPr>
          <p:nvPr>
            <p:ph type="title"/>
          </p:nvPr>
        </p:nvSpPr>
        <p:spPr>
          <a:xfrm>
            <a:off x="0" y="365125"/>
            <a:ext cx="11957537" cy="1325563"/>
          </a:xfrm>
        </p:spPr>
        <p:txBody>
          <a:bodyPr/>
          <a:lstStyle/>
          <a:p>
            <a:pPr algn="ctr"/>
            <a:r>
              <a:rPr lang="en-US" b="1" dirty="0">
                <a:latin typeface="Comic Sans MS" panose="030F0702030302020204" pitchFamily="66" charset="0"/>
              </a:rPr>
              <a:t>Summary Points</a:t>
            </a:r>
          </a:p>
        </p:txBody>
      </p:sp>
      <p:sp>
        <p:nvSpPr>
          <p:cNvPr id="3" name="Content Placeholder 2">
            <a:extLst>
              <a:ext uri="{FF2B5EF4-FFF2-40B4-BE49-F238E27FC236}">
                <a16:creationId xmlns:a16="http://schemas.microsoft.com/office/drawing/2014/main" id="{86EE2535-49F0-4CC7-8A6F-EB99E900FB7F}"/>
              </a:ext>
            </a:extLst>
          </p:cNvPr>
          <p:cNvSpPr>
            <a:spLocks noGrp="1"/>
          </p:cNvSpPr>
          <p:nvPr>
            <p:ph idx="1"/>
          </p:nvPr>
        </p:nvSpPr>
        <p:spPr>
          <a:xfrm>
            <a:off x="838200" y="1690688"/>
            <a:ext cx="10515600" cy="4802187"/>
          </a:xfrm>
        </p:spPr>
        <p:txBody>
          <a:bodyPr>
            <a:normAutofit fontScale="85000" lnSpcReduction="20000"/>
          </a:bodyPr>
          <a:lstStyle/>
          <a:p>
            <a:r>
              <a:rPr lang="en-US" dirty="0"/>
              <a:t>An emphasis on community research can lead to deeper, more meaningful community engagement</a:t>
            </a:r>
          </a:p>
          <a:p>
            <a:endParaRPr lang="en-US" dirty="0"/>
          </a:p>
          <a:p>
            <a:r>
              <a:rPr lang="en-US" dirty="0"/>
              <a:t>In your approach to interdisciplinary environmental issues</a:t>
            </a:r>
          </a:p>
          <a:p>
            <a:pPr lvl="1"/>
            <a:r>
              <a:rPr lang="en-US" dirty="0"/>
              <a:t>Be fearless and persistent in questioning</a:t>
            </a:r>
          </a:p>
          <a:p>
            <a:pPr lvl="1"/>
            <a:r>
              <a:rPr lang="en-US" dirty="0"/>
              <a:t>Remember that disciplinary boundaries don’t mean much either to students or community activists</a:t>
            </a:r>
          </a:p>
          <a:p>
            <a:pPr marL="457200" lvl="1" indent="0">
              <a:buNone/>
            </a:pPr>
            <a:endParaRPr lang="en-US" dirty="0"/>
          </a:p>
          <a:p>
            <a:r>
              <a:rPr lang="en-US" dirty="0"/>
              <a:t>There are civics education benefits for to joining an ongoing community project, if the decision is voluntary and based on in-depth research</a:t>
            </a:r>
          </a:p>
          <a:p>
            <a:endParaRPr lang="en-US" dirty="0"/>
          </a:p>
          <a:p>
            <a:r>
              <a:rPr lang="en-US" dirty="0"/>
              <a:t>In terms of gaining knowledge, skills, and attitudes for civic engagement we need to pay special attention to</a:t>
            </a:r>
          </a:p>
          <a:p>
            <a:pPr lvl="1"/>
            <a:r>
              <a:rPr lang="en-US" dirty="0"/>
              <a:t>What “student-led” means in practice, every step of the way</a:t>
            </a:r>
          </a:p>
          <a:p>
            <a:pPr lvl="1"/>
            <a:r>
              <a:rPr lang="en-US" dirty="0"/>
              <a:t>How decisions, particularly about action, are made</a:t>
            </a:r>
          </a:p>
          <a:p>
            <a:endParaRPr lang="en-US" dirty="0"/>
          </a:p>
        </p:txBody>
      </p:sp>
    </p:spTree>
    <p:extLst>
      <p:ext uri="{BB962C8B-B14F-4D97-AF65-F5344CB8AC3E}">
        <p14:creationId xmlns:p14="http://schemas.microsoft.com/office/powerpoint/2010/main" val="6174542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93F0E-B53E-44F2-A8F3-C9C8A07CED15}"/>
              </a:ext>
            </a:extLst>
          </p:cNvPr>
          <p:cNvSpPr>
            <a:spLocks noGrp="1"/>
          </p:cNvSpPr>
          <p:nvPr>
            <p:ph type="title"/>
          </p:nvPr>
        </p:nvSpPr>
        <p:spPr>
          <a:xfrm>
            <a:off x="0" y="365125"/>
            <a:ext cx="11957537" cy="1325563"/>
          </a:xfrm>
        </p:spPr>
        <p:txBody>
          <a:bodyPr>
            <a:normAutofit/>
          </a:bodyPr>
          <a:lstStyle/>
          <a:p>
            <a:pPr algn="ctr"/>
            <a:r>
              <a:rPr lang="en-US" b="1" dirty="0">
                <a:latin typeface="Comic Sans MS" panose="030F0702030302020204" pitchFamily="66" charset="0"/>
              </a:rPr>
              <a:t>More Community Research Reality Checks</a:t>
            </a:r>
            <a:br>
              <a:rPr lang="en-US" b="1" dirty="0">
                <a:latin typeface="Comic Sans MS" panose="030F0702030302020204" pitchFamily="66" charset="0"/>
              </a:rPr>
            </a:br>
            <a:r>
              <a:rPr lang="en-US" sz="2000" b="1" dirty="0">
                <a:latin typeface="Comic Sans MS" panose="030F0702030302020204" pitchFamily="66" charset="0"/>
              </a:rPr>
              <a:t>(from Envirothon experience)</a:t>
            </a:r>
          </a:p>
        </p:txBody>
      </p:sp>
      <p:sp>
        <p:nvSpPr>
          <p:cNvPr id="3" name="Content Placeholder 2">
            <a:extLst>
              <a:ext uri="{FF2B5EF4-FFF2-40B4-BE49-F238E27FC236}">
                <a16:creationId xmlns:a16="http://schemas.microsoft.com/office/drawing/2014/main" id="{86EE2535-49F0-4CC7-8A6F-EB99E900FB7F}"/>
              </a:ext>
            </a:extLst>
          </p:cNvPr>
          <p:cNvSpPr>
            <a:spLocks noGrp="1"/>
          </p:cNvSpPr>
          <p:nvPr>
            <p:ph idx="1"/>
          </p:nvPr>
        </p:nvSpPr>
        <p:spPr>
          <a:xfrm>
            <a:off x="838200" y="2406925"/>
            <a:ext cx="10515600" cy="3804093"/>
          </a:xfrm>
        </p:spPr>
        <p:txBody>
          <a:bodyPr>
            <a:normAutofit fontScale="92500" lnSpcReduction="10000"/>
          </a:bodyPr>
          <a:lstStyle/>
          <a:p>
            <a:r>
              <a:rPr lang="en-US" dirty="0"/>
              <a:t>Authentic, community-connected research rarely syncs well with the school calendar</a:t>
            </a:r>
          </a:p>
          <a:p>
            <a:pPr marL="0" indent="0">
              <a:buNone/>
            </a:pPr>
            <a:endParaRPr lang="en-US" sz="1700" dirty="0"/>
          </a:p>
          <a:p>
            <a:r>
              <a:rPr lang="en-US" dirty="0"/>
              <a:t>Opportunities for connection tend to come at inconvenient times</a:t>
            </a:r>
          </a:p>
          <a:p>
            <a:pPr marL="0" indent="0">
              <a:buNone/>
            </a:pPr>
            <a:endParaRPr lang="en-US" sz="1700" dirty="0"/>
          </a:p>
          <a:p>
            <a:r>
              <a:rPr lang="en-US" dirty="0"/>
              <a:t>It is possible to start the research with any place or person.  There will always be a need to circle back</a:t>
            </a:r>
          </a:p>
          <a:p>
            <a:pPr marL="0" indent="0">
              <a:buNone/>
            </a:pPr>
            <a:endParaRPr lang="en-US" sz="1700" dirty="0"/>
          </a:p>
          <a:p>
            <a:r>
              <a:rPr lang="en-US" dirty="0"/>
              <a:t>Reflection is ongoing and necessary in all stages – this is related to the student-led quality of the experience</a:t>
            </a:r>
          </a:p>
          <a:p>
            <a:endParaRPr lang="en-US" dirty="0"/>
          </a:p>
          <a:p>
            <a:endParaRPr lang="en-US" dirty="0"/>
          </a:p>
        </p:txBody>
      </p:sp>
    </p:spTree>
    <p:extLst>
      <p:ext uri="{BB962C8B-B14F-4D97-AF65-F5344CB8AC3E}">
        <p14:creationId xmlns:p14="http://schemas.microsoft.com/office/powerpoint/2010/main" val="29799536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186A0C7-9B28-4417-93FB-53DB4B00BCE7}"/>
              </a:ext>
            </a:extLst>
          </p:cNvPr>
          <p:cNvSpPr txBox="1"/>
          <p:nvPr/>
        </p:nvSpPr>
        <p:spPr>
          <a:xfrm>
            <a:off x="455796" y="350721"/>
            <a:ext cx="11280408" cy="7077835"/>
          </a:xfrm>
          <a:prstGeom prst="rect">
            <a:avLst/>
          </a:prstGeom>
          <a:noFill/>
        </p:spPr>
        <p:txBody>
          <a:bodyPr wrap="square">
            <a:spAutoFit/>
          </a:bodyPr>
          <a:lstStyle/>
          <a:p>
            <a:pPr>
              <a:lnSpc>
                <a:spcPct val="90000"/>
              </a:lnSpc>
              <a:spcBef>
                <a:spcPts val="1000"/>
              </a:spcBef>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Selected Resources</a:t>
            </a:r>
          </a:p>
          <a:p>
            <a:pPr>
              <a:lnSpc>
                <a:spcPct val="90000"/>
              </a:lnSpc>
              <a:spcBef>
                <a:spcPts val="1000"/>
              </a:spcBef>
              <a:defRPr/>
            </a:pPr>
            <a:endParaRPr lang="en-US" sz="2800" b="1" dirty="0">
              <a:solidFill>
                <a:prstClr val="black"/>
              </a:solidFill>
              <a:latin typeface="Calibri" panose="020F0502020204030204"/>
            </a:endParaRPr>
          </a:p>
          <a:p>
            <a:pPr>
              <a:lnSpc>
                <a:spcPct val="90000"/>
              </a:lnSpc>
              <a:spcBef>
                <a:spcPts val="1000"/>
              </a:spcBef>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hlinkClick r:id="rId3"/>
              </a:rPr>
              <a:t>Massachusetts Envirothon Current Issue</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indent="-457200">
              <a:lnSpc>
                <a:spcPct val="90000"/>
              </a:lnSpc>
              <a:spcBef>
                <a:spcPts val="1000"/>
              </a:spcBef>
              <a:buFont typeface="Arial" panose="020B0604020202020204" pitchFamily="34" charset="0"/>
              <a:buChar char="•"/>
              <a:defRPr/>
            </a:pPr>
            <a:r>
              <a:rPr lang="en-US" sz="2400" b="1" dirty="0">
                <a:solidFill>
                  <a:prstClr val="black"/>
                </a:solidFill>
                <a:latin typeface="Calibri" panose="020F0502020204030204"/>
              </a:rPr>
              <a:t>Issue introduction and Guide to Community Research</a:t>
            </a:r>
          </a:p>
          <a:p>
            <a:pPr marL="457200" indent="-457200">
              <a:lnSpc>
                <a:spcPct val="90000"/>
              </a:lnSpc>
              <a:spcBef>
                <a:spcPts val="1000"/>
              </a:spcBef>
              <a:buFont typeface="Arial" panose="020B0604020202020204" pitchFamily="34" charset="0"/>
              <a:buChar char="•"/>
              <a:defRPr/>
            </a:pPr>
            <a:r>
              <a:rPr lang="en-US" sz="2400" b="1" dirty="0">
                <a:solidFill>
                  <a:prstClr val="black"/>
                </a:solidFill>
                <a:latin typeface="Calibri" panose="020F0502020204030204"/>
              </a:rPr>
              <a:t>Current Issue Problem</a:t>
            </a:r>
          </a:p>
          <a:p>
            <a:pPr>
              <a:lnSpc>
                <a:spcPct val="90000"/>
              </a:lnSpc>
              <a:spcBef>
                <a:spcPts val="1000"/>
              </a:spcBef>
              <a:defRPr/>
            </a:pP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a:lnSpc>
                <a:spcPct val="90000"/>
              </a:lnSpc>
              <a:spcBef>
                <a:spcPts val="1000"/>
              </a:spcBef>
              <a:defRPr/>
            </a:pPr>
            <a:r>
              <a:rPr lang="en-US" sz="2800" b="1" i="1" dirty="0">
                <a:solidFill>
                  <a:prstClr val="black"/>
                </a:solidFill>
                <a:latin typeface="Calibri" panose="020F0502020204030204"/>
              </a:rPr>
              <a:t>Place- and Community-based Education in Schools</a:t>
            </a:r>
          </a:p>
          <a:p>
            <a:pPr>
              <a:lnSpc>
                <a:spcPct val="90000"/>
              </a:lnSpc>
              <a:spcBef>
                <a:spcPts val="1000"/>
              </a:spcBef>
              <a:defRPr/>
            </a:pPr>
            <a:r>
              <a:rPr lang="en-US" sz="2800" dirty="0">
                <a:solidFill>
                  <a:prstClr val="black"/>
                </a:solidFill>
                <a:latin typeface="Calibri" panose="020F0502020204030204"/>
              </a:rPr>
              <a:t>Gregory A. Smith and David Sobel</a:t>
            </a:r>
          </a:p>
          <a:p>
            <a:pPr>
              <a:lnSpc>
                <a:spcPct val="90000"/>
              </a:lnSpc>
              <a:spcBef>
                <a:spcPts val="1000"/>
              </a:spcBef>
              <a:defRPr/>
            </a:pPr>
            <a:endParaRPr lang="en-US" sz="2800" b="1" dirty="0">
              <a:solidFill>
                <a:prstClr val="black"/>
              </a:solidFill>
              <a:latin typeface="Calibri" panose="020F0502020204030204"/>
            </a:endParaRPr>
          </a:p>
          <a:p>
            <a:pPr>
              <a:lnSpc>
                <a:spcPct val="90000"/>
              </a:lnSpc>
              <a:spcBef>
                <a:spcPts val="1000"/>
              </a:spcBef>
              <a:defRPr/>
            </a:pPr>
            <a:r>
              <a:rPr lang="en-US" sz="2800" b="1" i="1" dirty="0">
                <a:solidFill>
                  <a:prstClr val="black"/>
                </a:solidFill>
                <a:latin typeface="Calibri" panose="020F0502020204030204"/>
              </a:rPr>
              <a:t>Guidelines for Excellence:  K12 Environmental Education</a:t>
            </a:r>
          </a:p>
          <a:p>
            <a:pPr>
              <a:lnSpc>
                <a:spcPct val="90000"/>
              </a:lnSpc>
              <a:spcBef>
                <a:spcPts val="1000"/>
              </a:spcBef>
              <a:defRPr/>
            </a:pPr>
            <a:r>
              <a:rPr lang="en-US" sz="2800" dirty="0">
                <a:solidFill>
                  <a:prstClr val="black"/>
                </a:solidFill>
                <a:latin typeface="Calibri" panose="020F0502020204030204"/>
              </a:rPr>
              <a:t>North American Association for Environmental Education</a:t>
            </a:r>
          </a:p>
          <a:p>
            <a:pPr>
              <a:lnSpc>
                <a:spcPct val="90000"/>
              </a:lnSpc>
              <a:spcBef>
                <a:spcPts val="1000"/>
              </a:spcBef>
              <a:defRPr/>
            </a:pPr>
            <a:endParaRPr lang="en-US" sz="2800" b="1" dirty="0">
              <a:solidFill>
                <a:prstClr val="black"/>
              </a:solidFill>
              <a:latin typeface="Calibri" panose="020F0502020204030204"/>
            </a:endParaRPr>
          </a:p>
          <a:p>
            <a:pPr>
              <a:lnSpc>
                <a:spcPct val="90000"/>
              </a:lnSpc>
              <a:spcBef>
                <a:spcPts val="1000"/>
              </a:spcBef>
              <a:defRPr/>
            </a:pPr>
            <a:endParaRPr lang="en-US" sz="2800" b="1" dirty="0">
              <a:solidFill>
                <a:prstClr val="black"/>
              </a:solidFill>
              <a:latin typeface="Calibri" panose="020F0502020204030204"/>
            </a:endParaRPr>
          </a:p>
          <a:p>
            <a:pPr>
              <a:lnSpc>
                <a:spcPct val="90000"/>
              </a:lnSpc>
              <a:spcBef>
                <a:spcPts val="1000"/>
              </a:spcBef>
              <a:defRPr/>
            </a:pP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21609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990A4A-5CA3-483E-A1EB-DF867D0D57BF}"/>
              </a:ext>
            </a:extLst>
          </p:cNvPr>
          <p:cNvPicPr>
            <a:picLocks noChangeAspect="1"/>
          </p:cNvPicPr>
          <p:nvPr/>
        </p:nvPicPr>
        <p:blipFill>
          <a:blip r:embed="rId3"/>
          <a:stretch>
            <a:fillRect/>
          </a:stretch>
        </p:blipFill>
        <p:spPr>
          <a:xfrm>
            <a:off x="455797" y="153383"/>
            <a:ext cx="6443768" cy="3239237"/>
          </a:xfrm>
          <a:prstGeom prst="rect">
            <a:avLst/>
          </a:prstGeom>
        </p:spPr>
      </p:pic>
      <p:sp>
        <p:nvSpPr>
          <p:cNvPr id="7" name="TextBox 6">
            <a:extLst>
              <a:ext uri="{FF2B5EF4-FFF2-40B4-BE49-F238E27FC236}">
                <a16:creationId xmlns:a16="http://schemas.microsoft.com/office/drawing/2014/main" id="{F186A0C7-9B28-4417-93FB-53DB4B00BCE7}"/>
              </a:ext>
            </a:extLst>
          </p:cNvPr>
          <p:cNvSpPr txBox="1"/>
          <p:nvPr/>
        </p:nvSpPr>
        <p:spPr>
          <a:xfrm>
            <a:off x="455796" y="3800112"/>
            <a:ext cx="11280408" cy="2544286"/>
          </a:xfrm>
          <a:prstGeom prst="rect">
            <a:avLst/>
          </a:prstGeom>
          <a:noFill/>
        </p:spPr>
        <p:txBody>
          <a:bodyPr wrap="square">
            <a:spAutoFit/>
          </a:bodyPr>
          <a:lstStyle/>
          <a:p>
            <a:pPr>
              <a:lnSpc>
                <a:spcPct val="90000"/>
              </a:lnSpc>
              <a:spcBef>
                <a:spcPts val="1000"/>
              </a:spcBef>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Will Snyder				</a:t>
            </a:r>
            <a:r>
              <a:rPr lang="en-US" sz="2800" b="1" dirty="0">
                <a:solidFill>
                  <a:prstClr val="black"/>
                </a:solidFill>
                <a:hlinkClick r:id="rId4"/>
              </a:rPr>
              <a:t>wsnyder@umass.edu</a:t>
            </a:r>
            <a:endParaRPr lang="en-US" sz="2800" b="1" dirty="0">
              <a:solidFill>
                <a:prstClr val="black"/>
              </a:solidFil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UMass Extension/4-H</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Stacey Hill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hlinkClick r:id="rId5"/>
              </a:rPr>
              <a:t>shill@worcesterschools.net</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Doherty Memorial High School, Worcester</a:t>
            </a:r>
          </a:p>
        </p:txBody>
      </p:sp>
    </p:spTree>
    <p:extLst>
      <p:ext uri="{BB962C8B-B14F-4D97-AF65-F5344CB8AC3E}">
        <p14:creationId xmlns:p14="http://schemas.microsoft.com/office/powerpoint/2010/main" val="28100625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24150</TotalTime>
  <Words>7399</Words>
  <Application>Microsoft Office PowerPoint</Application>
  <PresentationFormat>Widescreen</PresentationFormat>
  <Paragraphs>612</Paragraphs>
  <Slides>42</Slides>
  <Notes>42</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42</vt:i4>
      </vt:variant>
    </vt:vector>
  </HeadingPairs>
  <TitlesOfParts>
    <vt:vector size="53" baseType="lpstr">
      <vt:lpstr>Arial</vt:lpstr>
      <vt:lpstr>Calibri</vt:lpstr>
      <vt:lpstr>Calibri Light</vt:lpstr>
      <vt:lpstr>Comic Sans MS</vt:lpstr>
      <vt:lpstr>Courier New</vt:lpstr>
      <vt:lpstr>jaf-domus</vt:lpstr>
      <vt:lpstr>open-sans</vt:lpstr>
      <vt:lpstr>Symbol</vt:lpstr>
      <vt:lpstr>Times New Roman</vt:lpstr>
      <vt:lpstr>Office Theme</vt:lpstr>
      <vt:lpstr>1_Office Theme</vt:lpstr>
      <vt:lpstr>Civic Engagement in Local Environmental Issues</vt:lpstr>
      <vt:lpstr> The Community Research Experience </vt:lpstr>
      <vt:lpstr>What are your questions, concerns, and enthusiasms  about  community connections for civic engagement?</vt:lpstr>
      <vt:lpstr>PowerPoint Presentation</vt:lpstr>
      <vt:lpstr>PowerPoint Presentation</vt:lpstr>
      <vt:lpstr>PowerPoint Presentation</vt:lpstr>
      <vt:lpstr>PowerPoint Presentation</vt:lpstr>
      <vt:lpstr>PowerPoint Presentation</vt:lpstr>
      <vt:lpstr>PowerPoint Presentation</vt:lpstr>
      <vt:lpstr> Stage 3. RESEARCHING AND INVESTIGATING</vt:lpstr>
      <vt:lpstr> Stage 3. RESEARCHING AND INVESTIGATING</vt:lpstr>
      <vt:lpstr>PowerPoint Presentation</vt:lpstr>
      <vt:lpstr> Stage 3. RESEARCHING AND INVESTIGATING</vt:lpstr>
      <vt:lpstr> Stage 3. RESEARCHING AND INVESTIGATING</vt:lpstr>
      <vt:lpstr>PowerPoint Presentation</vt:lpstr>
      <vt:lpstr>PowerPoint Presentation</vt:lpstr>
      <vt:lpstr> Stage 1. EXAMINING SELF &amp; CIVIC IDENTITY</vt:lpstr>
      <vt:lpstr>PowerPoint Presentation</vt:lpstr>
      <vt:lpstr> Stage 1. EXAMINING SELF &amp; CIVIC IDENTITY</vt:lpstr>
      <vt:lpstr>Stage 1. EXAMINING SELF &amp; CIVIC IDENTITY</vt:lpstr>
      <vt:lpstr>PowerPoint Presentation</vt:lpstr>
      <vt:lpstr> Stage 2. IDENTIFYING AN ISSUE</vt:lpstr>
      <vt:lpstr> Stage 2. IDENTIFYING AN ISSUE</vt:lpstr>
      <vt:lpstr>Stage 2. IDENTIFYING AN ISSUE</vt:lpstr>
      <vt:lpstr>Stage 2. IDENTIFYING AN ISSUE</vt:lpstr>
      <vt:lpstr>Stage 2. IDENTIFYING AN ISSUE</vt:lpstr>
      <vt:lpstr>Stage 2. IDENTIFYING AN ISSUE</vt:lpstr>
      <vt:lpstr>PowerPoint Presentation</vt:lpstr>
      <vt:lpstr> Stage 4. DEVELOPING AN ACTION PLAN</vt:lpstr>
      <vt:lpstr> Stage 4. DEVELOPING AN ACTION PLAN</vt:lpstr>
      <vt:lpstr> Stage 4. DEVELOPING AN ACTION PLAN</vt:lpstr>
      <vt:lpstr>Stage 4. DEVELOPING AN ACTION PLAN</vt:lpstr>
      <vt:lpstr>PowerPoint Presentation</vt:lpstr>
      <vt:lpstr> Stage 5. TAKING ACTION</vt:lpstr>
      <vt:lpstr> Stage 5. TAKING ACTION</vt:lpstr>
      <vt:lpstr>PowerPoint Presentation</vt:lpstr>
      <vt:lpstr>PowerPoint Presentation</vt:lpstr>
      <vt:lpstr> Stage 6. REFLECTING AND SHOWCASING</vt:lpstr>
      <vt:lpstr>Summary Points</vt:lpstr>
      <vt:lpstr>More Community Research Reality Checks (from Envirothon experience)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Civic Engagement in Local Environmental Issues</dc:title>
  <dc:creator>Will</dc:creator>
  <cp:lastModifiedBy>Will Snyder</cp:lastModifiedBy>
  <cp:revision>182</cp:revision>
  <cp:lastPrinted>2020-09-20T17:46:00Z</cp:lastPrinted>
  <dcterms:created xsi:type="dcterms:W3CDTF">2020-09-03T20:17:46Z</dcterms:created>
  <dcterms:modified xsi:type="dcterms:W3CDTF">2021-10-08T17:39:01Z</dcterms:modified>
</cp:coreProperties>
</file>